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  <p:sldMasterId id="2147483648" r:id="rId2"/>
  </p:sldMasterIdLst>
  <p:notesMasterIdLst>
    <p:notesMasterId r:id="rId52"/>
  </p:notesMasterIdLst>
  <p:handoutMasterIdLst>
    <p:handoutMasterId r:id="rId53"/>
  </p:handoutMasterIdLst>
  <p:sldIdLst>
    <p:sldId id="256" r:id="rId3"/>
    <p:sldId id="261" r:id="rId4"/>
    <p:sldId id="263" r:id="rId5"/>
    <p:sldId id="264" r:id="rId6"/>
    <p:sldId id="267" r:id="rId7"/>
    <p:sldId id="268" r:id="rId8"/>
    <p:sldId id="269" r:id="rId9"/>
    <p:sldId id="270" r:id="rId10"/>
    <p:sldId id="271" r:id="rId11"/>
    <p:sldId id="275" r:id="rId12"/>
    <p:sldId id="276" r:id="rId13"/>
    <p:sldId id="277" r:id="rId14"/>
    <p:sldId id="278" r:id="rId15"/>
    <p:sldId id="272" r:id="rId16"/>
    <p:sldId id="279" r:id="rId17"/>
    <p:sldId id="273" r:id="rId18"/>
    <p:sldId id="274" r:id="rId19"/>
    <p:sldId id="280" r:id="rId20"/>
    <p:sldId id="281" r:id="rId21"/>
    <p:sldId id="259" r:id="rId22"/>
    <p:sldId id="282" r:id="rId23"/>
    <p:sldId id="283" r:id="rId24"/>
    <p:sldId id="266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9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</p:sldIdLst>
  <p:sldSz cx="12192000" cy="6858000"/>
  <p:notesSz cx="9925050" cy="6665913"/>
  <p:custDataLst>
    <p:tags r:id="rId5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halt" id="{ABA0CC13-5118-40AE-A916-234661DAC14A}">
          <p14:sldIdLst>
            <p14:sldId id="256"/>
            <p14:sldId id="261"/>
            <p14:sldId id="263"/>
            <p14:sldId id="264"/>
            <p14:sldId id="267"/>
            <p14:sldId id="268"/>
            <p14:sldId id="269"/>
            <p14:sldId id="270"/>
            <p14:sldId id="271"/>
            <p14:sldId id="275"/>
            <p14:sldId id="276"/>
            <p14:sldId id="277"/>
            <p14:sldId id="278"/>
            <p14:sldId id="272"/>
            <p14:sldId id="279"/>
            <p14:sldId id="273"/>
            <p14:sldId id="274"/>
            <p14:sldId id="280"/>
            <p14:sldId id="281"/>
            <p14:sldId id="259"/>
          </p14:sldIdLst>
        </p14:section>
        <p14:section name="Backup" id="{919139A4-ADE2-4564-AE13-E4B8AE78359D}">
          <p14:sldIdLst>
            <p14:sldId id="282"/>
            <p14:sldId id="283"/>
            <p14:sldId id="26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F0D4"/>
    <a:srgbClr val="98C6EA"/>
    <a:srgbClr val="999999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283" autoAdjust="0"/>
  </p:normalViewPr>
  <p:slideViewPr>
    <p:cSldViewPr>
      <p:cViewPr varScale="1">
        <p:scale>
          <a:sx n="122" d="100"/>
          <a:sy n="122" d="100"/>
        </p:scale>
        <p:origin x="96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13/02/2024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de-DE" smtClean="0"/>
              <a:pPr>
                <a:defRPr/>
              </a:pPr>
              <a:t>13.02.2024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87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53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emf"/><Relationship Id="rId5" Type="http://schemas.openxmlformats.org/officeDocument/2006/relationships/image" Target="../media/image3.tif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658887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2" y="2830480"/>
            <a:ext cx="5660389" cy="3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tx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5660391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13" name="Grafik 12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2" name="Bild 3" descr="20150416 tum logo blau png final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0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5" name="Bildplatzhalter 49"/>
          <p:cNvSpPr>
            <a:spLocks noGrp="1"/>
          </p:cNvSpPr>
          <p:nvPr>
            <p:ph type="pic" sz="quarter" idx="40" hasCustomPrompt="1"/>
          </p:nvPr>
        </p:nvSpPr>
        <p:spPr>
          <a:xfrm>
            <a:off x="4728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26" name="Gerade Verbindung 18"/>
          <p:cNvCxnSpPr/>
          <p:nvPr userDrawn="1"/>
        </p:nvCxnSpPr>
        <p:spPr>
          <a:xfrm>
            <a:off x="425456" y="469046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425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25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38" name="Bildplatzhalter 49"/>
          <p:cNvSpPr>
            <a:spLocks noGrp="1"/>
          </p:cNvSpPr>
          <p:nvPr>
            <p:ph type="pic" sz="quarter" idx="45" hasCustomPrompt="1"/>
          </p:nvPr>
        </p:nvSpPr>
        <p:spPr>
          <a:xfrm>
            <a:off x="10687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6384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6384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4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cxnSp>
        <p:nvCxnSpPr>
          <p:cNvPr id="4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47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50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51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67" name="Textfeld 66"/>
          <p:cNvSpPr txBox="1"/>
          <p:nvPr userDrawn="1"/>
        </p:nvSpPr>
        <p:spPr>
          <a:xfrm>
            <a:off x="425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68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2353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69" name="Textplatzhalter 28"/>
          <p:cNvSpPr>
            <a:spLocks noGrp="1"/>
          </p:cNvSpPr>
          <p:nvPr>
            <p:ph type="body" sz="quarter" idx="52" hasCustomPrompt="1"/>
          </p:nvPr>
        </p:nvSpPr>
        <p:spPr>
          <a:xfrm>
            <a:off x="1283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6384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53" hasCustomPrompt="1"/>
          </p:nvPr>
        </p:nvSpPr>
        <p:spPr>
          <a:xfrm>
            <a:off x="8312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54" hasCustomPrompt="1"/>
          </p:nvPr>
        </p:nvSpPr>
        <p:spPr>
          <a:xfrm>
            <a:off x="7242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4255652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32" name="Rechteck 31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Betriebswissenschaften, Technische Universität München, Boltzmannstraße 15, 85748 Garching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89855" y="284531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89855" y="3158442"/>
            <a:ext cx="4113282" cy="252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  <a:p>
            <a:pPr lvl="0"/>
            <a:endParaRPr lang="de-DE" dirty="0"/>
          </a:p>
        </p:txBody>
      </p:sp>
      <p:sp>
        <p:nvSpPr>
          <p:cNvPr id="31" name="Textfeld 30"/>
          <p:cNvSpPr txBox="1"/>
          <p:nvPr userDrawn="1"/>
        </p:nvSpPr>
        <p:spPr>
          <a:xfrm>
            <a:off x="2689855" y="4118587"/>
            <a:ext cx="208534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4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Wingdings" pitchFamily="2" charset="2"/>
              <a:ea typeface="+mn-ea"/>
              <a:cs typeface="+mn-cs"/>
            </a:endParaRP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</a:p>
        </p:txBody>
      </p:sp>
      <p:sp>
        <p:nvSpPr>
          <p:cNvPr id="35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330860" y="456486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6" name="Gerader Verbinder 35"/>
          <p:cNvCxnSpPr/>
          <p:nvPr userDrawn="1"/>
        </p:nvCxnSpPr>
        <p:spPr>
          <a:xfrm>
            <a:off x="2698999" y="311272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799606" y="2845314"/>
            <a:ext cx="1434717" cy="1950381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8" name="Rechteck 37"/>
          <p:cNvSpPr/>
          <p:nvPr userDrawn="1"/>
        </p:nvSpPr>
        <p:spPr>
          <a:xfrm>
            <a:off x="2689854" y="3445130"/>
            <a:ext cx="4323359" cy="553998"/>
          </a:xfrm>
          <a:prstGeom prst="rect">
            <a:avLst/>
          </a:prstGeom>
        </p:spPr>
        <p:txBody>
          <a:bodyPr wrap="square" lIns="0" tIns="0" bIns="0">
            <a:spAutoFit/>
          </a:bodyPr>
          <a:lstStyle/>
          <a:p>
            <a:pPr lvl="0"/>
            <a:r>
              <a:rPr lang="de-DE" sz="1200" dirty="0"/>
              <a:t>Institut für Werkzeugmaschinen und Betriebswissenschaften</a:t>
            </a:r>
          </a:p>
          <a:p>
            <a:pPr lvl="0"/>
            <a:r>
              <a:rPr lang="de-DE" sz="1200" dirty="0"/>
              <a:t>Technische Universität München</a:t>
            </a:r>
          </a:p>
          <a:p>
            <a:pPr lvl="0"/>
            <a:r>
              <a:rPr lang="de-DE" sz="1200" dirty="0"/>
              <a:t>Boltzmannstraße 15, 85748 Garching</a:t>
            </a:r>
          </a:p>
        </p:txBody>
      </p:sp>
      <p:sp>
        <p:nvSpPr>
          <p:cNvPr id="39" name="Textplatzhalter 28"/>
          <p:cNvSpPr>
            <a:spLocks noGrp="1"/>
          </p:cNvSpPr>
          <p:nvPr>
            <p:ph type="body" sz="quarter" idx="49" hasCustomPrompt="1"/>
          </p:nvPr>
        </p:nvSpPr>
        <p:spPr>
          <a:xfrm>
            <a:off x="4124847" y="411858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</p:spTree>
    <p:extLst>
      <p:ext uri="{BB962C8B-B14F-4D97-AF65-F5344CB8AC3E}">
        <p14:creationId xmlns:p14="http://schemas.microsoft.com/office/powerpoint/2010/main" val="3940198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311027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14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62423" y="239203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62423" y="27051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653279" y="3018897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21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4094367" y="301889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2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294284" y="346517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671567" y="265944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1155333" y="2362109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662423" y="4255108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2662423" y="4568236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2653279" y="4881971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45" hasCustomPrompt="1"/>
          </p:nvPr>
        </p:nvSpPr>
        <p:spPr>
          <a:xfrm>
            <a:off x="4094367" y="4881971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46" hasCustomPrompt="1"/>
          </p:nvPr>
        </p:nvSpPr>
        <p:spPr>
          <a:xfrm>
            <a:off x="3294284" y="5328247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2" name="Gerader Verbinder 31"/>
          <p:cNvCxnSpPr/>
          <p:nvPr userDrawn="1"/>
        </p:nvCxnSpPr>
        <p:spPr>
          <a:xfrm>
            <a:off x="2671567" y="4522516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ildplatzhalter 49"/>
          <p:cNvSpPr>
            <a:spLocks noGrp="1"/>
          </p:cNvSpPr>
          <p:nvPr>
            <p:ph type="pic" sz="quarter" idx="47" hasCustomPrompt="1"/>
          </p:nvPr>
        </p:nvSpPr>
        <p:spPr>
          <a:xfrm>
            <a:off x="1155333" y="4225183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3635701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45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62423" y="216271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2662423" y="247584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47" name="Textfeld 46"/>
          <p:cNvSpPr txBox="1"/>
          <p:nvPr userDrawn="1"/>
        </p:nvSpPr>
        <p:spPr>
          <a:xfrm>
            <a:off x="2653279" y="2789578"/>
            <a:ext cx="3514729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en-US" sz="1200" b="0" noProof="0" dirty="0"/>
              <a:t>163 7180148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4094367" y="278957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9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3294284" y="298185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50" name="Gerader Verbinder 49"/>
          <p:cNvCxnSpPr/>
          <p:nvPr userDrawn="1"/>
        </p:nvCxnSpPr>
        <p:spPr>
          <a:xfrm>
            <a:off x="2671567" y="243012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49"/>
          <p:cNvSpPr>
            <a:spLocks noGrp="1"/>
          </p:cNvSpPr>
          <p:nvPr>
            <p:ph type="pic" sz="quarter" idx="52" hasCustomPrompt="1"/>
          </p:nvPr>
        </p:nvSpPr>
        <p:spPr>
          <a:xfrm>
            <a:off x="1155333" y="213279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 err="1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Institute for Machine Tools and Industrial Management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, Technische Universität München,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Boltzmannstraße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15, 85748 Garching</a:t>
            </a:r>
          </a:p>
        </p:txBody>
      </p:sp>
      <p:sp>
        <p:nvSpPr>
          <p:cNvPr id="68" name="Textplatzhalter 4"/>
          <p:cNvSpPr>
            <a:spLocks noGrp="1"/>
          </p:cNvSpPr>
          <p:nvPr>
            <p:ph type="body" sz="quarter" idx="58" hasCustomPrompt="1"/>
          </p:nvPr>
        </p:nvSpPr>
        <p:spPr>
          <a:xfrm>
            <a:off x="2662423" y="351162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69" name="Textplatzhalter 4"/>
          <p:cNvSpPr>
            <a:spLocks noGrp="1"/>
          </p:cNvSpPr>
          <p:nvPr>
            <p:ph type="body" sz="quarter" idx="59" hasCustomPrompt="1"/>
          </p:nvPr>
        </p:nvSpPr>
        <p:spPr>
          <a:xfrm>
            <a:off x="2662423" y="382475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2653279" y="4138488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60" hasCustomPrompt="1"/>
          </p:nvPr>
        </p:nvSpPr>
        <p:spPr>
          <a:xfrm>
            <a:off x="4094367" y="413848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61" hasCustomPrompt="1"/>
          </p:nvPr>
        </p:nvSpPr>
        <p:spPr>
          <a:xfrm>
            <a:off x="3294284" y="433076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73" name="Gerader Verbinder 72"/>
          <p:cNvCxnSpPr/>
          <p:nvPr userDrawn="1"/>
        </p:nvCxnSpPr>
        <p:spPr>
          <a:xfrm>
            <a:off x="2671567" y="377903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ildplatzhalter 49"/>
          <p:cNvSpPr>
            <a:spLocks noGrp="1"/>
          </p:cNvSpPr>
          <p:nvPr>
            <p:ph type="pic" sz="quarter" idx="62" hasCustomPrompt="1"/>
          </p:nvPr>
        </p:nvSpPr>
        <p:spPr>
          <a:xfrm>
            <a:off x="1155333" y="348170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82" name="Textplatzhalter 4"/>
          <p:cNvSpPr>
            <a:spLocks noGrp="1"/>
          </p:cNvSpPr>
          <p:nvPr>
            <p:ph type="body" sz="quarter" idx="63" hasCustomPrompt="1"/>
          </p:nvPr>
        </p:nvSpPr>
        <p:spPr>
          <a:xfrm>
            <a:off x="2662423" y="4903067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83" name="Textplatzhalter 4"/>
          <p:cNvSpPr>
            <a:spLocks noGrp="1"/>
          </p:cNvSpPr>
          <p:nvPr>
            <p:ph type="body" sz="quarter" idx="64" hasCustomPrompt="1"/>
          </p:nvPr>
        </p:nvSpPr>
        <p:spPr>
          <a:xfrm>
            <a:off x="2662423" y="521619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84" name="Textfeld 83"/>
          <p:cNvSpPr txBox="1"/>
          <p:nvPr userDrawn="1"/>
        </p:nvSpPr>
        <p:spPr>
          <a:xfrm>
            <a:off x="2653279" y="5529930"/>
            <a:ext cx="2244559" cy="390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en-US" sz="1200" b="0" dirty="0"/>
              <a:t>172 8396287</a:t>
            </a:r>
            <a:endParaRPr lang="de-DE" sz="1200" baseline="0" dirty="0"/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85" name="Textplatzhalter 28"/>
          <p:cNvSpPr>
            <a:spLocks noGrp="1"/>
          </p:cNvSpPr>
          <p:nvPr>
            <p:ph type="body" sz="quarter" idx="65" hasCustomPrompt="1"/>
          </p:nvPr>
        </p:nvSpPr>
        <p:spPr>
          <a:xfrm>
            <a:off x="4094367" y="5529930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86" name="Textplatzhalter 28"/>
          <p:cNvSpPr>
            <a:spLocks noGrp="1"/>
          </p:cNvSpPr>
          <p:nvPr>
            <p:ph type="body" sz="quarter" idx="66" hasCustomPrompt="1"/>
          </p:nvPr>
        </p:nvSpPr>
        <p:spPr>
          <a:xfrm>
            <a:off x="3294284" y="5722206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87" name="Gerader Verbinder 86"/>
          <p:cNvCxnSpPr/>
          <p:nvPr userDrawn="1"/>
        </p:nvCxnSpPr>
        <p:spPr>
          <a:xfrm>
            <a:off x="2671567" y="5170475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Bildplatzhalter 49"/>
          <p:cNvSpPr>
            <a:spLocks noGrp="1"/>
          </p:cNvSpPr>
          <p:nvPr>
            <p:ph type="pic" sz="quarter" idx="67" hasCustomPrompt="1"/>
          </p:nvPr>
        </p:nvSpPr>
        <p:spPr>
          <a:xfrm>
            <a:off x="1155333" y="4873142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1599987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388474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Wissenschaftlicher Mitarbeiter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6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468625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 Mitarbeiterin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6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200123" y="4018763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Position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</p:spTree>
    <p:extLst>
      <p:ext uri="{BB962C8B-B14F-4D97-AF65-F5344CB8AC3E}">
        <p14:creationId xmlns:p14="http://schemas.microsoft.com/office/powerpoint/2010/main" val="3332947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fficientElements Agenda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5" y="305360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53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283048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11345332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Kapiteltrenner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327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 err="1"/>
              <a:t>Kapiteltrenner</a:t>
            </a:r>
            <a:endParaRPr lang="de-DE" noProof="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0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77652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9388" indent="-179388">
              <a:lnSpc>
                <a:spcPct val="114000"/>
              </a:lnSpc>
              <a:buFont typeface="Wingdings" panose="05000000000000000000" pitchFamily="2" charset="2"/>
              <a:buChar char="§"/>
              <a:defRPr lang="de-DE" sz="1400" noProof="0" dirty="0" smtClean="0"/>
            </a:lvl1pPr>
            <a:lvl2pPr marL="358775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400" noProof="0" dirty="0" smtClean="0"/>
            </a:lvl2pPr>
            <a:lvl3pPr marL="488950" indent="-134938">
              <a:buFont typeface="Arial" panose="020B0604020202020204" pitchFamily="34" charset="0"/>
              <a:buChar char="•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6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416" userDrawn="1">
          <p15:clr>
            <a:srgbClr val="FBAE40"/>
          </p15:clr>
        </p15:guide>
        <p15:guide id="1" orient="horz" pos="4042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763487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5113" indent="-265113">
              <a:lnSpc>
                <a:spcPct val="114000"/>
              </a:lnSpc>
              <a:buFont typeface="+mj-lt"/>
              <a:buAutoNum type="arabicPeriod"/>
              <a:defRPr lang="de-DE" sz="1400" noProof="0" dirty="0" smtClean="0"/>
            </a:lvl1pPr>
            <a:lvl2pPr marL="496888" indent="-214313">
              <a:lnSpc>
                <a:spcPct val="114000"/>
              </a:lnSpc>
              <a:buFont typeface="+mj-lt"/>
              <a:buAutoNum type="alphaLcPeriod"/>
              <a:tabLst/>
              <a:defRPr lang="de-DE" sz="1400" noProof="0" dirty="0" smtClean="0"/>
            </a:lvl2pPr>
            <a:lvl3pPr marL="665163" indent="-179388">
              <a:buFont typeface="+mj-lt"/>
              <a:buAutoNum type="arabicPeriod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20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404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808163"/>
            <a:ext cx="12192000" cy="50498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429683" y="6580789"/>
            <a:ext cx="931375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8" name="Gerade Verbindung 18"/>
          <p:cNvCxnSpPr/>
          <p:nvPr userDrawn="1"/>
        </p:nvCxnSpPr>
        <p:spPr>
          <a:xfrm>
            <a:off x="425456" y="4053504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5"/>
          <p:cNvSpPr txBox="1">
            <a:spLocks/>
          </p:cNvSpPr>
          <p:nvPr userDrawn="1"/>
        </p:nvSpPr>
        <p:spPr>
          <a:xfrm>
            <a:off x="425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25456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noProof="0" dirty="0"/>
              <a:t>Biographietext</a:t>
            </a:r>
          </a:p>
        </p:txBody>
      </p:sp>
      <p:sp>
        <p:nvSpPr>
          <p:cNvPr id="18" name="Inhaltsplatzhalter 5"/>
          <p:cNvSpPr txBox="1">
            <a:spLocks/>
          </p:cNvSpPr>
          <p:nvPr userDrawn="1"/>
        </p:nvSpPr>
        <p:spPr>
          <a:xfrm>
            <a:off x="6384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384454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dirty="0"/>
              <a:t>Biographietext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5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cxnSp>
        <p:nvCxnSpPr>
          <p:cNvPr id="2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3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4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6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7" name="Textplatzhalter 28"/>
          <p:cNvSpPr>
            <a:spLocks noGrp="1"/>
          </p:cNvSpPr>
          <p:nvPr>
            <p:ph type="body" sz="quarter" idx="4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1746108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2.w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5138349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7" imgW="270" imgH="270" progId="TCLayout.ActiveDocument.1">
                  <p:embed/>
                </p:oleObj>
              </mc:Choice>
              <mc:Fallback>
                <p:oleObj name="think-cell Foli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/>
          <p:cNvSpPr txBox="1"/>
          <p:nvPr userDrawn="1"/>
        </p:nvSpPr>
        <p:spPr>
          <a:xfrm>
            <a:off x="427201" y="314326"/>
            <a:ext cx="10266200" cy="347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en-US" sz="800" dirty="0">
                <a:solidFill>
                  <a:schemeClr val="tx2"/>
                </a:solidFill>
                <a:latin typeface="+mn-lt"/>
              </a:rPr>
              <a:t>Institute for Machine Tools and Industrial Management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Engineering and Design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11353191" y="6541009"/>
            <a:ext cx="415827" cy="2109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36AA3E1-9984-401A-8549-79C579D49C87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75" r:id="rId2"/>
    <p:sldLayoutId id="2147483718" r:id="rId3"/>
    <p:sldLayoutId id="2147483720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lang="de-DE" sz="3000" b="0" kern="120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lang="de-DE" sz="1600" kern="12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lang="de-DE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72358279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6" imgW="270" imgH="270" progId="TCLayout.ActiveDocument.1">
                  <p:embed/>
                </p:oleObj>
              </mc:Choice>
              <mc:Fallback>
                <p:oleObj name="think-cell Foli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07235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432589" y="6575889"/>
            <a:ext cx="5163999" cy="14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de-DE" sz="900" b="0" i="0" dirty="0">
                <a:solidFill>
                  <a:schemeClr val="tx1"/>
                </a:solidFill>
                <a:latin typeface="+mn-lt"/>
              </a:rPr>
              <a:t>© </a:t>
            </a:r>
            <a:r>
              <a:rPr lang="de-DE" sz="900" b="0" i="1" dirty="0" err="1">
                <a:solidFill>
                  <a:schemeClr val="tx1"/>
                </a:solidFill>
                <a:latin typeface="+mn-lt"/>
              </a:rPr>
              <a:t>iwb</a:t>
            </a:r>
            <a:r>
              <a:rPr lang="de-DE" sz="900" b="0" i="0" baseline="0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en-US" sz="900" b="0" dirty="0">
                <a:solidFill>
                  <a:schemeClr val="tx1"/>
                </a:solidFill>
                <a:latin typeface="+mn-lt"/>
              </a:rPr>
              <a:t>Institute for Machine Tools and Industrial Management</a:t>
            </a:r>
            <a:endParaRPr lang="de-DE" sz="9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2" r:id="rId2"/>
    <p:sldLayoutId id="2147483725" r:id="rId3"/>
    <p:sldLayoutId id="2147483656" r:id="rId4"/>
    <p:sldLayoutId id="2147483714" r:id="rId5"/>
    <p:sldLayoutId id="2147483715" r:id="rId6"/>
    <p:sldLayoutId id="2147483727" r:id="rId7"/>
    <p:sldLayoutId id="2147483733" r:id="rId8"/>
    <p:sldLayoutId id="2147483728" r:id="rId9"/>
    <p:sldLayoutId id="2147483730" r:id="rId10"/>
    <p:sldLayoutId id="2147483731" r:id="rId11"/>
    <p:sldLayoutId id="2147483732" r:id="rId12"/>
    <p:sldLayoutId id="2147483723" r:id="rId1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/>
              <a:t>Submitted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 Jan Nalivaika</a:t>
            </a:r>
            <a:br>
              <a:rPr lang="de-DE" dirty="0"/>
            </a:b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 Ludwig Siebert (TUM-</a:t>
            </a:r>
            <a:r>
              <a:rPr lang="de-DE" dirty="0" err="1"/>
              <a:t>iwb</a:t>
            </a:r>
            <a:r>
              <a:rPr lang="de-DE" dirty="0"/>
              <a:t>)</a:t>
            </a:r>
          </a:p>
          <a:p>
            <a:r>
              <a:rPr lang="de-DE" dirty="0"/>
              <a:t>	         Marius Breuer (Siemens AG)</a:t>
            </a:r>
          </a:p>
          <a:p>
            <a:endParaRPr lang="de-DE" dirty="0"/>
          </a:p>
          <a:p>
            <a:r>
              <a:rPr lang="de-DE" dirty="0"/>
              <a:t>Garching 04.03.2024</a:t>
            </a:r>
          </a:p>
          <a:p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820738"/>
          </a:xfrm>
        </p:spPr>
        <p:txBody>
          <a:bodyPr/>
          <a:lstStyle/>
          <a:p>
            <a:r>
              <a:rPr lang="en-US" dirty="0"/>
              <a:t>Methodical Approach for Analyzing Process Variables and Optimizing Boundary Conditions in Multi-Axis Robot Programs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Master-Thesis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56018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User-Defined Importance Factors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7ED40-9DB5-B4E2-61A9-A042B6EA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790254"/>
            <a:ext cx="7164155" cy="2405435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6F095ED6-5FEA-741E-6C20-4EB0573A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612" y="4581128"/>
            <a:ext cx="7488832" cy="1621024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9188C6C-5F14-E3DF-C82A-55D7F0DA2936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3380199" y="4535226"/>
            <a:ext cx="1195951" cy="516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74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Time-Series Data to Scalar Values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11</a:t>
            </a:fld>
            <a:endParaRPr lang="de-DE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9188C6C-5F14-E3DF-C82A-55D7F0DA293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297" y="4158046"/>
            <a:ext cx="1195951" cy="5168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592D259-3135-B39D-D43B-DCC3A7E9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10" y="3789040"/>
            <a:ext cx="7505700" cy="218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5B62A0-99EC-C16F-7A98-944CD7E200CD}"/>
              </a:ext>
            </a:extLst>
          </p:cNvPr>
          <p:cNvSpPr txBox="1"/>
          <p:nvPr/>
        </p:nvSpPr>
        <p:spPr>
          <a:xfrm>
            <a:off x="425456" y="1808163"/>
            <a:ext cx="2142152" cy="1380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Time-series data: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Velocity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Acceleration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Jerk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75DB1B-C867-1A24-AAF2-E8E1BC62CC4D}"/>
              </a:ext>
            </a:extLst>
          </p:cNvPr>
          <p:cNvCxnSpPr/>
          <p:nvPr/>
        </p:nvCxnSpPr>
        <p:spPr>
          <a:xfrm>
            <a:off x="2961674" y="1683257"/>
            <a:ext cx="0" cy="1529719"/>
          </a:xfrm>
          <a:prstGeom prst="line">
            <a:avLst/>
          </a:prstGeom>
          <a:ln w="381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991573-93EA-28B7-B7BD-9AF5EB7C501E}"/>
              </a:ext>
            </a:extLst>
          </p:cNvPr>
          <p:cNvCxnSpPr>
            <a:cxnSpLocks/>
          </p:cNvCxnSpPr>
          <p:nvPr/>
        </p:nvCxnSpPr>
        <p:spPr>
          <a:xfrm flipH="1">
            <a:off x="2804837" y="3068960"/>
            <a:ext cx="3147147" cy="0"/>
          </a:xfrm>
          <a:prstGeom prst="line">
            <a:avLst/>
          </a:prstGeom>
          <a:ln w="381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A7B33C-F3CE-11D0-FB50-F71EDC3E00FD}"/>
              </a:ext>
            </a:extLst>
          </p:cNvPr>
          <p:cNvSpPr/>
          <p:nvPr/>
        </p:nvSpPr>
        <p:spPr>
          <a:xfrm>
            <a:off x="2961768" y="2060331"/>
            <a:ext cx="2677885" cy="813498"/>
          </a:xfrm>
          <a:custGeom>
            <a:avLst/>
            <a:gdLst>
              <a:gd name="connsiteX0" fmla="*/ 0 w 2677885"/>
              <a:gd name="connsiteY0" fmla="*/ 813498 h 813498"/>
              <a:gd name="connsiteX1" fmla="*/ 457200 w 2677885"/>
              <a:gd name="connsiteY1" fmla="*/ 141693 h 813498"/>
              <a:gd name="connsiteX2" fmla="*/ 1175657 w 2677885"/>
              <a:gd name="connsiteY2" fmla="*/ 48387 h 813498"/>
              <a:gd name="connsiteX3" fmla="*/ 1660849 w 2677885"/>
              <a:gd name="connsiteY3" fmla="*/ 738853 h 813498"/>
              <a:gd name="connsiteX4" fmla="*/ 2388637 w 2677885"/>
              <a:gd name="connsiteY4" fmla="*/ 356298 h 813498"/>
              <a:gd name="connsiteX5" fmla="*/ 2677885 w 2677885"/>
              <a:gd name="connsiteY5" fmla="*/ 337636 h 81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7885" h="813498">
                <a:moveTo>
                  <a:pt x="0" y="813498"/>
                </a:moveTo>
                <a:cubicBezTo>
                  <a:pt x="130628" y="541354"/>
                  <a:pt x="261257" y="269211"/>
                  <a:pt x="457200" y="141693"/>
                </a:cubicBezTo>
                <a:cubicBezTo>
                  <a:pt x="653143" y="14175"/>
                  <a:pt x="975049" y="-51140"/>
                  <a:pt x="1175657" y="48387"/>
                </a:cubicBezTo>
                <a:cubicBezTo>
                  <a:pt x="1376265" y="147914"/>
                  <a:pt x="1458686" y="687535"/>
                  <a:pt x="1660849" y="738853"/>
                </a:cubicBezTo>
                <a:cubicBezTo>
                  <a:pt x="1863012" y="790171"/>
                  <a:pt x="2219131" y="423167"/>
                  <a:pt x="2388637" y="356298"/>
                </a:cubicBezTo>
                <a:cubicBezTo>
                  <a:pt x="2558143" y="289428"/>
                  <a:pt x="2618014" y="313532"/>
                  <a:pt x="2677885" y="337636"/>
                </a:cubicBezTo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F699A-5311-210B-10D3-A8A7B2849CF1}"/>
              </a:ext>
            </a:extLst>
          </p:cNvPr>
          <p:cNvSpPr txBox="1"/>
          <p:nvPr/>
        </p:nvSpPr>
        <p:spPr>
          <a:xfrm>
            <a:off x="6322182" y="1808163"/>
            <a:ext cx="3806266" cy="1380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Optional procedures: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Squaring and aggregation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Cubing and aggregation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Definition of thresholds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6249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Process Analysis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12</a:t>
            </a:fld>
            <a:endParaRPr lang="de-DE" dirty="0"/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316281E9-ACBD-13F3-7287-82A715B7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7" y="1772693"/>
            <a:ext cx="7213974" cy="4643982"/>
          </a:xfrm>
          <a:prstGeom prst="rect">
            <a:avLst/>
          </a:prstGeom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D60D0D8B-FF01-32E9-FC9D-791E3D7C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84" y="3576350"/>
            <a:ext cx="4555728" cy="1036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BB9CE6-9698-B93E-1194-ABEE2165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416" y="4869160"/>
            <a:ext cx="4912587" cy="164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9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 Optimization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13</a:t>
            </a:fld>
            <a:endParaRPr lang="de-DE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F2E55D2-ACA3-743E-B895-F94904ED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03" y="1808163"/>
            <a:ext cx="8490977" cy="433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0B3FC-D393-4D34-9EC7-C889C443E11F}"/>
              </a:ext>
            </a:extLst>
          </p:cNvPr>
          <p:cNvSpPr txBox="1"/>
          <p:nvPr/>
        </p:nvSpPr>
        <p:spPr>
          <a:xfrm>
            <a:off x="8112224" y="4149079"/>
            <a:ext cx="3960440" cy="1861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Possible optimization algorithms: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</a:t>
            </a:r>
            <a:r>
              <a:rPr lang="en-US" sz="1600" b="0" i="0" u="none" strike="noStrike" baseline="0" dirty="0">
                <a:latin typeface="+mn-lt"/>
              </a:rPr>
              <a:t>volutionary algorithm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+mn-lt"/>
              </a:rPr>
              <a:t>Genetic algorithms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+mn-lt"/>
              </a:rPr>
              <a:t>Particle swarm optimization</a:t>
            </a:r>
            <a:endParaRPr lang="en-US" sz="16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</a:t>
            </a:r>
            <a:r>
              <a:rPr lang="en-US" sz="1600" b="0" i="0" u="none" strike="noStrike" baseline="0" dirty="0">
                <a:latin typeface="+mn-lt"/>
              </a:rPr>
              <a:t>nt colony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</a:t>
            </a:r>
            <a:r>
              <a:rPr lang="en-US" sz="1600" b="0" i="0" u="none" strike="noStrike" baseline="0" dirty="0">
                <a:latin typeface="+mn-lt"/>
              </a:rPr>
              <a:t>ifferential evolution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H</a:t>
            </a:r>
            <a:r>
              <a:rPr lang="en-US" sz="1600" b="0" i="0" u="none" strike="noStrike" baseline="0" dirty="0">
                <a:latin typeface="+mn-lt"/>
              </a:rPr>
              <a:t>armony search</a:t>
            </a:r>
            <a:endParaRPr lang="en-US" sz="1600" dirty="0">
              <a:latin typeface="+mn-lt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CCC42F4-9D92-4A8E-1806-3E3A0F1E8D97}"/>
              </a:ext>
            </a:extLst>
          </p:cNvPr>
          <p:cNvSpPr/>
          <p:nvPr/>
        </p:nvSpPr>
        <p:spPr>
          <a:xfrm>
            <a:off x="7608168" y="4185083"/>
            <a:ext cx="360040" cy="1789528"/>
          </a:xfrm>
          <a:prstGeom prst="leftBrace">
            <a:avLst>
              <a:gd name="adj1" fmla="val 7128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CDF7CD-A0CF-B107-023B-3E9E3F78A0CD}"/>
              </a:ext>
            </a:extLst>
          </p:cNvPr>
          <p:cNvCxnSpPr>
            <a:cxnSpLocks/>
          </p:cNvCxnSpPr>
          <p:nvPr/>
        </p:nvCxnSpPr>
        <p:spPr>
          <a:xfrm flipH="1">
            <a:off x="6672064" y="5079847"/>
            <a:ext cx="9361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7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Modeled Robot and Toolpath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14</a:t>
            </a:fld>
            <a:endParaRPr lang="de-DE" dirty="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9CFD339-AA0A-44E6-ECD6-8D19DC71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195492"/>
            <a:ext cx="5507710" cy="3969812"/>
          </a:xfrm>
          <a:prstGeom prst="rect">
            <a:avLst/>
          </a:prstGeom>
        </p:spPr>
      </p:pic>
      <p:pic>
        <p:nvPicPr>
          <p:cNvPr id="8" name="Picture 7" descr="A graph of a spiraling line&#10;&#10;Description automatically generated with medium confidence">
            <a:extLst>
              <a:ext uri="{FF2B5EF4-FFF2-40B4-BE49-F238E27FC236}">
                <a16:creationId xmlns:a16="http://schemas.microsoft.com/office/drawing/2014/main" id="{98B87FFC-725D-F716-2568-A75BF7DF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420888"/>
            <a:ext cx="4107879" cy="36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0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Joint Positions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15</a:t>
            </a:fld>
            <a:endParaRPr lang="de-DE" dirty="0"/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664B40-18E1-4A2A-BE04-C778265F0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6" y="2060980"/>
            <a:ext cx="5040560" cy="3744152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905E53D-88B8-0AF3-0983-C7C00559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96" y="1238957"/>
            <a:ext cx="6050759" cy="2694099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48BC3D04-43F8-874A-3005-0122A084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08" y="3933056"/>
            <a:ext cx="5880865" cy="261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7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and Global Score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16</a:t>
            </a:fld>
            <a:endParaRPr lang="de-DE" dirty="0"/>
          </a:p>
        </p:txBody>
      </p:sp>
      <p:pic>
        <p:nvPicPr>
          <p:cNvPr id="8" name="Picture 7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54967058-9FAA-CF36-4AB4-17299D894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45"/>
          <a:stretch/>
        </p:blipFill>
        <p:spPr>
          <a:xfrm>
            <a:off x="324655" y="1853341"/>
            <a:ext cx="11404685" cy="4563334"/>
          </a:xfrm>
          <a:prstGeom prst="rect">
            <a:avLst/>
          </a:prstGeom>
        </p:spPr>
      </p:pic>
      <p:pic>
        <p:nvPicPr>
          <p:cNvPr id="11" name="Picture 10" descr="A graph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CF69298F-C670-3C7B-3D0A-F56E5711D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66" t="729" b="83003"/>
          <a:stretch/>
        </p:blipFill>
        <p:spPr>
          <a:xfrm>
            <a:off x="7536160" y="1113502"/>
            <a:ext cx="4365768" cy="655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9A02D-FA26-3DB8-3ACE-870F477E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41" y="1019395"/>
            <a:ext cx="2451311" cy="7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D5850F-513A-43B8-1BA1-3F966DFA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876" y="2584161"/>
            <a:ext cx="3061311" cy="2174999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B8390F37-4D7E-267D-EE09-E580BD77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94" y="1330733"/>
            <a:ext cx="5019938" cy="5083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of A Second Redundant </a:t>
            </a:r>
            <a:r>
              <a:rPr lang="en-US" dirty="0" err="1"/>
              <a:t>DoF</a:t>
            </a:r>
            <a:r>
              <a:rPr lang="en-US" dirty="0"/>
              <a:t> in form of a Rotary-Tilt-Table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17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BD4DD-0F34-5AC1-B131-27FAC2D6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80" y="5085184"/>
            <a:ext cx="3573152" cy="1156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7F0C0-11CA-935D-ADF9-E1B33CFCD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2636491"/>
            <a:ext cx="3141664" cy="21749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C992E2-4710-D04F-C349-A283360572FB}"/>
              </a:ext>
            </a:extLst>
          </p:cNvPr>
          <p:cNvSpPr txBox="1"/>
          <p:nvPr/>
        </p:nvSpPr>
        <p:spPr>
          <a:xfrm>
            <a:off x="674517" y="1916832"/>
            <a:ext cx="4752528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Two redundant </a:t>
            </a:r>
            <a:r>
              <a:rPr lang="en-US" sz="1400" dirty="0" err="1">
                <a:latin typeface="+mn-lt"/>
              </a:rPr>
              <a:t>DoFs</a:t>
            </a:r>
            <a:r>
              <a:rPr lang="en-US" sz="1400" dirty="0">
                <a:latin typeface="+mn-lt"/>
              </a:rPr>
              <a:t>: 	1) Rotation C</a:t>
            </a:r>
          </a:p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		2) Tilting of the base-plate</a:t>
            </a:r>
            <a:endParaRPr lang="en-DE" sz="1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607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64E043E9-4D62-11FF-1A9D-F32CCF4B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076666"/>
            <a:ext cx="5039173" cy="5340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PSO-Algorithm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Implementation and Results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18</a:t>
            </a:fld>
            <a:endParaRPr lang="de-DE" dirty="0"/>
          </a:p>
        </p:txBody>
      </p:sp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1727121D-BE47-8715-E36D-2DDACFE3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1" y="1070278"/>
            <a:ext cx="5047878" cy="534923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3B09088-3CFF-67CD-2518-4FE39208D27B}"/>
              </a:ext>
            </a:extLst>
          </p:cNvPr>
          <p:cNvSpPr/>
          <p:nvPr/>
        </p:nvSpPr>
        <p:spPr>
          <a:xfrm>
            <a:off x="5591944" y="3573016"/>
            <a:ext cx="936104" cy="43204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36064-D8B8-B999-8C3E-80D58125F46A}"/>
              </a:ext>
            </a:extLst>
          </p:cNvPr>
          <p:cNvSpPr txBox="1"/>
          <p:nvPr/>
        </p:nvSpPr>
        <p:spPr>
          <a:xfrm>
            <a:off x="3048778" y="3217548"/>
            <a:ext cx="6097554" cy="347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1600" dirty="0">
                <a:solidFill>
                  <a:schemeClr val="tx1"/>
                </a:solidFill>
              </a:rPr>
              <a:t>5 Iterations </a:t>
            </a:r>
            <a:endParaRPr lang="en-DE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1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Proof Of Concept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Summary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and Outlook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19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3CE1C-45EE-1234-3091-213DE40486E5}"/>
              </a:ext>
            </a:extLst>
          </p:cNvPr>
          <p:cNvSpPr txBox="1"/>
          <p:nvPr/>
        </p:nvSpPr>
        <p:spPr>
          <a:xfrm>
            <a:off x="425455" y="1772816"/>
            <a:ext cx="10999137" cy="4478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The validation provides a solid proof of concept for the proposed methodology.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23130"/>
                </a:solidFill>
                <a:latin typeface="+mn-lt"/>
              </a:rPr>
              <a:t> It is shown that the redundant </a:t>
            </a:r>
            <a:r>
              <a:rPr lang="en-US" sz="1600" dirty="0" err="1">
                <a:solidFill>
                  <a:srgbClr val="323130"/>
                </a:solidFill>
                <a:latin typeface="+mn-lt"/>
              </a:rPr>
              <a:t>DoFs</a:t>
            </a:r>
            <a:r>
              <a:rPr lang="en-US" sz="1600" dirty="0">
                <a:solidFill>
                  <a:srgbClr val="323130"/>
                </a:solidFill>
                <a:latin typeface="+mn-lt"/>
              </a:rPr>
              <a:t> can offer significant potential for improvement in the robot’s movement.</a:t>
            </a: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A PSO-algorithm is reasonable choice for finding the optimal boundary condition for two redundant </a:t>
            </a:r>
            <a:r>
              <a:rPr lang="en-US" sz="1600" b="0" i="0" dirty="0" err="1">
                <a:solidFill>
                  <a:srgbClr val="323130"/>
                </a:solidFill>
                <a:effectLst/>
                <a:latin typeface="+mn-lt"/>
              </a:rPr>
              <a:t>DoF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The method's adaptability allows for wide applicable to a broad spectrum of robotic systems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 Additional factors need to be considered for detailed validation, such as longer and more complex</a:t>
            </a:r>
            <a:br>
              <a:rPr lang="en-US" sz="1600" dirty="0">
                <a:solidFill>
                  <a:srgbClr val="323130"/>
                </a:solidFill>
                <a:latin typeface="+mn-lt"/>
              </a:rPr>
            </a:br>
            <a:r>
              <a:rPr lang="en-US" sz="1600" dirty="0">
                <a:solidFill>
                  <a:srgbClr val="323130"/>
                </a:solidFill>
                <a:latin typeface="+mn-lt"/>
              </a:rPr>
              <a:t> 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production G-codes and complex multi-axis operations with more than two redundant </a:t>
            </a:r>
            <a:r>
              <a:rPr lang="en-US" sz="1600" b="0" i="0" dirty="0" err="1">
                <a:solidFill>
                  <a:srgbClr val="323130"/>
                </a:solidFill>
                <a:effectLst/>
                <a:latin typeface="+mn-lt"/>
              </a:rPr>
              <a:t>DoFs</a:t>
            </a: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323130"/>
                </a:solidFill>
                <a:latin typeface="+mn-lt"/>
              </a:rPr>
              <a:t>Outlook: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A combination with CAM-software can significantly reduce computation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23130"/>
                </a:solidFill>
                <a:latin typeface="+mn-lt"/>
              </a:rPr>
              <a:t>Implementation of stiffens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23130"/>
                </a:solidFill>
                <a:effectLst/>
                <a:latin typeface="+mn-lt"/>
              </a:rPr>
              <a:t>Piecewise optimiza</a:t>
            </a:r>
            <a:r>
              <a:rPr lang="en-US" sz="1600" dirty="0">
                <a:solidFill>
                  <a:srgbClr val="323130"/>
                </a:solidFill>
                <a:latin typeface="+mn-lt"/>
              </a:rPr>
              <a:t>tion of the toolpath instead of whole toolpath </a:t>
            </a: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2313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61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A714-397F-0BC2-2F80-9B0FC0C5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Table of Contents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B7A83-0FF1-A6D9-7CC0-AC79DBB6C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B78FF-CC98-02BF-2641-AD2428F40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40488"/>
          </a:xfr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en-US" smtClean="0"/>
              <a:pPr algn="r">
                <a:lnSpc>
                  <a:spcPct val="110000"/>
                </a:lnSpc>
              </a:pPr>
              <a:t>2</a:t>
            </a:fld>
            <a:endParaRPr lang="en-US" dirty="0"/>
          </a:p>
        </p:txBody>
      </p:sp>
      <p:sp>
        <p:nvSpPr>
          <p:cNvPr id="5" name="Rechteck 18">
            <a:hlinkClick r:id="" action="ppaction://noaction"/>
            <a:extLst>
              <a:ext uri="{FF2B5EF4-FFF2-40B4-BE49-F238E27FC236}">
                <a16:creationId xmlns:a16="http://schemas.microsoft.com/office/drawing/2014/main" id="{63B1F9B2-B8B0-C9D1-5026-E6BFD01C9AB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6288" y="355465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Implementation and Results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hteck 17">
            <a:hlinkClick r:id="" action="ppaction://noaction"/>
            <a:extLst>
              <a:ext uri="{FF2B5EF4-FFF2-40B4-BE49-F238E27FC236}">
                <a16:creationId xmlns:a16="http://schemas.microsoft.com/office/drawing/2014/main" id="{2C1029A2-E970-A480-7383-A1285C5269C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95288" y="355465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hteck 15">
            <a:hlinkClick r:id="" action="ppaction://noaction"/>
            <a:extLst>
              <a:ext uri="{FF2B5EF4-FFF2-40B4-BE49-F238E27FC236}">
                <a16:creationId xmlns:a16="http://schemas.microsoft.com/office/drawing/2014/main" id="{2F56D7D5-CA6F-1D2D-48CB-F61276FB224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76288" y="309104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 Methodology</a:t>
            </a:r>
          </a:p>
        </p:txBody>
      </p:sp>
      <p:sp>
        <p:nvSpPr>
          <p:cNvPr id="8" name="Rechteck 14">
            <a:hlinkClick r:id="" action="ppaction://noaction"/>
            <a:extLst>
              <a:ext uri="{FF2B5EF4-FFF2-40B4-BE49-F238E27FC236}">
                <a16:creationId xmlns:a16="http://schemas.microsoft.com/office/drawing/2014/main" id="{83B43383-EE25-5600-E4C6-22BDC7BD54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5288" y="309104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hteck 12">
            <a:hlinkClick r:id="" action="ppaction://noaction"/>
            <a:extLst>
              <a:ext uri="{FF2B5EF4-FFF2-40B4-BE49-F238E27FC236}">
                <a16:creationId xmlns:a16="http://schemas.microsoft.com/office/drawing/2014/main" id="{64450BDF-4F44-8AF9-2ED8-02CACDA9C5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6288" y="262743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State of the Art</a:t>
            </a:r>
          </a:p>
        </p:txBody>
      </p:sp>
      <p:sp>
        <p:nvSpPr>
          <p:cNvPr id="10" name="Rechteck 11">
            <a:hlinkClick r:id="" action="ppaction://noaction"/>
            <a:extLst>
              <a:ext uri="{FF2B5EF4-FFF2-40B4-BE49-F238E27FC236}">
                <a16:creationId xmlns:a16="http://schemas.microsoft.com/office/drawing/2014/main" id="{731BAFFE-AB20-30A6-8D82-53B404600F7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5288" y="262743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hteck 9">
            <a:hlinkClick r:id="" action="ppaction://noaction"/>
            <a:extLst>
              <a:ext uri="{FF2B5EF4-FFF2-40B4-BE49-F238E27FC236}">
                <a16:creationId xmlns:a16="http://schemas.microsoft.com/office/drawing/2014/main" id="{0F53795A-802F-0BA8-1AA2-46C7124CC78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76288" y="216382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Problem Formulation and Aim</a:t>
            </a:r>
          </a:p>
        </p:txBody>
      </p:sp>
      <p:sp>
        <p:nvSpPr>
          <p:cNvPr id="12" name="Rechteck 8">
            <a:hlinkClick r:id="" action="ppaction://noaction"/>
            <a:extLst>
              <a:ext uri="{FF2B5EF4-FFF2-40B4-BE49-F238E27FC236}">
                <a16:creationId xmlns:a16="http://schemas.microsoft.com/office/drawing/2014/main" id="{D1EF97F3-E328-E1B3-5241-1BF56467080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95288" y="216382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Rechteck 6">
            <a:hlinkClick r:id="" action="ppaction://noaction"/>
            <a:extLst>
              <a:ext uri="{FF2B5EF4-FFF2-40B4-BE49-F238E27FC236}">
                <a16:creationId xmlns:a16="http://schemas.microsoft.com/office/drawing/2014/main" id="{EC1C052D-783C-9B62-51D7-DFE97E86EF4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76288" y="170021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14" name="Rechteck 5">
            <a:hlinkClick r:id="" action="ppaction://noaction"/>
            <a:extLst>
              <a:ext uri="{FF2B5EF4-FFF2-40B4-BE49-F238E27FC236}">
                <a16:creationId xmlns:a16="http://schemas.microsoft.com/office/drawing/2014/main" id="{FA24DDA1-AEAE-1667-7339-449308C8361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95288" y="170021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hteck 18">
            <a:hlinkClick r:id="" action="ppaction://noaction"/>
            <a:extLst>
              <a:ext uri="{FF2B5EF4-FFF2-40B4-BE49-F238E27FC236}">
                <a16:creationId xmlns:a16="http://schemas.microsoft.com/office/drawing/2014/main" id="{A7073AE7-8D26-487C-2D3C-0F36BACDCA5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76288" y="401826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Summary and Outlook</a:t>
            </a:r>
          </a:p>
        </p:txBody>
      </p:sp>
      <p:sp>
        <p:nvSpPr>
          <p:cNvPr id="17" name="Rechteck 17">
            <a:hlinkClick r:id="" action="ppaction://noaction"/>
            <a:extLst>
              <a:ext uri="{FF2B5EF4-FFF2-40B4-BE49-F238E27FC236}">
                <a16:creationId xmlns:a16="http://schemas.microsoft.com/office/drawing/2014/main" id="{7DBD71AD-1A3F-F566-65DF-4E040D1F02C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27043" y="401826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61899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7384-9F3B-D4C4-FAF6-0F14003D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/>
              <a:t>Contact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28332-2F3C-1F81-F693-290F7B345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D0A77-C17E-29F9-1CD9-4427958A9CB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Jan Nalivaika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C913D-1254-F214-371D-FA6003D5941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Student at Siemens</a:t>
            </a:r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7E9BB1-312D-4DA5-90F8-D83B7E5B5CB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nalivaika@outlook.de</a:t>
            </a:r>
            <a:endParaRPr lang="en-DE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22287A-2DE6-FDA3-74FD-A159C6B574D8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07E23D-219B-6F81-EAE0-91EAEE6AE0D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Ludwig Siebert</a:t>
            </a:r>
            <a:endParaRPr lang="en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4D3AB4-4C22-E982-9F58-136F2445DC64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Supervisor at TUM</a:t>
            </a:r>
            <a:endParaRPr lang="en-D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0655D2-5B98-9D29-F5FF-D9A6F23B573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15578</a:t>
            </a:r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91AF2CA-59A1-1C1C-639A-A21C2038EFF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ludwig.siebert@iwb.tum.de</a:t>
            </a:r>
            <a:endParaRPr lang="en-D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57D0D1-5251-79A6-1EBA-B87C226A26AD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9C2DD6-18A7-1614-7C95-7E776E7E962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Marius Breuer</a:t>
            </a:r>
            <a:endParaRPr lang="en-DE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E97061-8A73-857B-2A15-D95378083CEE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Supervisor at Siemens</a:t>
            </a:r>
            <a:endParaRPr lang="en-DE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D21043C-C56A-C8E4-AC67-6E115CF6945E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dirty="0"/>
              <a:t>marius.breuer@siemens.com</a:t>
            </a:r>
            <a:endParaRPr lang="en-DE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2DAB2F9-51CD-3D4F-BC56-FCF9579D2D13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1730038" y="6586538"/>
            <a:ext cx="461962" cy="152400"/>
          </a:xfr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76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F8FD-19EC-5536-A93C-B777A733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 machines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06E74-9B90-86FF-C8EC-30786E3DB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21</a:t>
            </a:fld>
            <a:endParaRPr lang="de-DE" dirty="0"/>
          </a:p>
        </p:txBody>
      </p:sp>
      <p:pic>
        <p:nvPicPr>
          <p:cNvPr id="8" name="Picture 7" descr="A large white machine with text&#10;&#10;Description automatically generated">
            <a:extLst>
              <a:ext uri="{FF2B5EF4-FFF2-40B4-BE49-F238E27FC236}">
                <a16:creationId xmlns:a16="http://schemas.microsoft.com/office/drawing/2014/main" id="{544F395E-6C30-3315-A26C-204F41D0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717105"/>
            <a:ext cx="7632848" cy="4102655"/>
          </a:xfrm>
          <a:prstGeom prst="rect">
            <a:avLst/>
          </a:prstGeom>
        </p:spPr>
      </p:pic>
      <p:pic>
        <p:nvPicPr>
          <p:cNvPr id="10" name="Picture 9" descr="A drawing of a machine&#10;&#10;Description automatically generated">
            <a:extLst>
              <a:ext uri="{FF2B5EF4-FFF2-40B4-BE49-F238E27FC236}">
                <a16:creationId xmlns:a16="http://schemas.microsoft.com/office/drawing/2014/main" id="{5CFBB493-7950-A093-3835-CD0AF407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12" y="712791"/>
            <a:ext cx="4759603" cy="57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2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2F11-18A0-EAB7-D9EE-E88CD579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Robot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A2B7B-A225-49C3-E7BD-ADD096B0E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22</a:t>
            </a:fld>
            <a:endParaRPr lang="de-DE" dirty="0"/>
          </a:p>
        </p:txBody>
      </p:sp>
      <p:pic>
        <p:nvPicPr>
          <p:cNvPr id="6" name="Picture 5" descr="A drawing of a robot arm&#10;&#10;Description automatically generated">
            <a:extLst>
              <a:ext uri="{FF2B5EF4-FFF2-40B4-BE49-F238E27FC236}">
                <a16:creationId xmlns:a16="http://schemas.microsoft.com/office/drawing/2014/main" id="{0E5695F4-3E9F-D367-1932-27DA082C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815" y="712791"/>
            <a:ext cx="9176370" cy="54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04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chine with a mechanical arm&#10;&#10;Description automatically generated with medium confidence">
            <a:extLst>
              <a:ext uri="{FF2B5EF4-FFF2-40B4-BE49-F238E27FC236}">
                <a16:creationId xmlns:a16="http://schemas.microsoft.com/office/drawing/2014/main" id="{2585AF49-A440-A06A-75CD-996AEB3A6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43"/>
          <a:stretch/>
        </p:blipFill>
        <p:spPr>
          <a:xfrm>
            <a:off x="422286" y="1934257"/>
            <a:ext cx="5313674" cy="3872818"/>
          </a:xfrm>
          <a:prstGeom prst="rect">
            <a:avLst/>
          </a:prstGeom>
        </p:spPr>
      </p:pic>
      <p:pic>
        <p:nvPicPr>
          <p:cNvPr id="22" name="Picture 21" descr="A close-up of a robot&#10;&#10;Description automatically generated">
            <a:extLst>
              <a:ext uri="{FF2B5EF4-FFF2-40B4-BE49-F238E27FC236}">
                <a16:creationId xmlns:a16="http://schemas.microsoft.com/office/drawing/2014/main" id="{AD6F6172-B007-077E-7C5A-954792BB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03" y="2060848"/>
            <a:ext cx="6033585" cy="3740985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37CAAE67-C8D5-87EE-B669-6A95096B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023347" cy="369332"/>
          </a:xfrm>
        </p:spPr>
        <p:txBody>
          <a:bodyPr/>
          <a:lstStyle/>
          <a:p>
            <a:r>
              <a:rPr lang="en-US" dirty="0"/>
              <a:t>Manufacturing Systems with Redundant </a:t>
            </a:r>
            <a:r>
              <a:rPr lang="en-US" dirty="0" err="1"/>
              <a:t>DoFs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72369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E031-1AF8-8F5E-391B-B13F06EC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Singularity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472CA-F1A9-9A62-E1C3-4DB6EC8A3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E99B-BA3B-A2CA-B514-A1A57189E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24</a:t>
            </a:fld>
            <a:endParaRPr lang="de-DE" dirty="0"/>
          </a:p>
        </p:txBody>
      </p:sp>
      <p:pic>
        <p:nvPicPr>
          <p:cNvPr id="6" name="Picture 5" descr="A mechanical arm with lights&#10;&#10;Description automatically generated with medium confidence">
            <a:extLst>
              <a:ext uri="{FF2B5EF4-FFF2-40B4-BE49-F238E27FC236}">
                <a16:creationId xmlns:a16="http://schemas.microsoft.com/office/drawing/2014/main" id="{3A0CD19B-CCC6-B569-EEAA-9A67A9D6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052736"/>
            <a:ext cx="518457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966D-1A32-5C0A-50B9-74ED9303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Interdependence of various parameters and elements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FC494-6BA8-DC1C-0B0A-73CB3A13D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8EA06-4CFB-5951-4BA7-3E4A7A373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25</a:t>
            </a:fld>
            <a:endParaRPr lang="de-DE" dirty="0"/>
          </a:p>
        </p:txBody>
      </p:sp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DA4A493-4AB2-5929-810E-C984E67F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40" y="2064187"/>
            <a:ext cx="10448919" cy="30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7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D045-627A-C8A6-FF17-CEBC4AEF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 for angular position of each joint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F9C9D-107F-07C1-82D2-CC1972180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AC2D-E908-EF51-6578-84C0611D0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26</a:t>
            </a:fld>
            <a:endParaRPr lang="de-DE" dirty="0"/>
          </a:p>
        </p:txBody>
      </p:sp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F492D615-FE8E-3EDB-BC9C-3B28C0AB5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75" y="2093903"/>
            <a:ext cx="10248649" cy="37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1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7877-7D67-9DC7-07D2-54D91E24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and soft limits with desired range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8A526-3D5F-16A1-88CB-243A6D0493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24B15-388A-1233-8DDE-E0687D2E7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27</a:t>
            </a:fld>
            <a:endParaRPr lang="de-DE" dirty="0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104A11A5-992C-01A6-42DE-9EF9F700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388365"/>
            <a:ext cx="8924595" cy="4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AD02-DBAB-F09F-B305-991FC47F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Exemplary methods for energy usage calculations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64258-6DBB-61F2-94F5-C93ECBAEA4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02E2-5797-CBD8-7969-CABAAB73A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28</a:t>
            </a:fld>
            <a:endParaRPr lang="de-DE" dirty="0"/>
          </a:p>
        </p:txBody>
      </p:sp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0932168B-7065-1F8C-7A24-E5881E7B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62" y="2323790"/>
            <a:ext cx="10115676" cy="32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5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EE99-2CDC-267F-E174-2C8FC7B8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around the C-Axis of a welding torch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8CC7-A072-3D49-86B0-9648A7B77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935EC-6149-A983-B0F8-6666A3DD1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29</a:t>
            </a:fld>
            <a:endParaRPr lang="de-DE" dirty="0"/>
          </a:p>
        </p:txBody>
      </p:sp>
      <p:pic>
        <p:nvPicPr>
          <p:cNvPr id="6" name="Picture 5" descr="A robotic arm working on a piece of metal&#10;&#10;Description automatically generated">
            <a:extLst>
              <a:ext uri="{FF2B5EF4-FFF2-40B4-BE49-F238E27FC236}">
                <a16:creationId xmlns:a16="http://schemas.microsoft.com/office/drawing/2014/main" id="{76210D62-468E-4BB3-C440-C791B60AA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8" y="2070161"/>
            <a:ext cx="3971450" cy="3868741"/>
          </a:xfrm>
          <a:prstGeom prst="rect">
            <a:avLst/>
          </a:prstGeom>
        </p:spPr>
      </p:pic>
      <p:pic>
        <p:nvPicPr>
          <p:cNvPr id="8" name="Picture 7" descr="A robotic arm holding a yellow plastic object&#10;&#10;Description automatically generated">
            <a:extLst>
              <a:ext uri="{FF2B5EF4-FFF2-40B4-BE49-F238E27FC236}">
                <a16:creationId xmlns:a16="http://schemas.microsoft.com/office/drawing/2014/main" id="{3E06F87D-5533-57B9-D76C-1F498B34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064187"/>
            <a:ext cx="3960440" cy="38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A5A9B-8A81-C5C3-331B-D5D70112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1808163"/>
            <a:ext cx="7894796" cy="4055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30D97-75E0-21EC-DCEA-02C394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of Industrial Robot Usage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EBED-FB53-0B8C-0077-6DE752419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Motivation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764E-7437-D062-EE73-40144A5FA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F1429-B78F-C294-B959-D47E78B61FF1}"/>
              </a:ext>
            </a:extLst>
          </p:cNvPr>
          <p:cNvSpPr txBox="1"/>
          <p:nvPr/>
        </p:nvSpPr>
        <p:spPr>
          <a:xfrm>
            <a:off x="419100" y="5469224"/>
            <a:ext cx="6481337" cy="1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effectLst/>
                <a:latin typeface="ElsevierSans"/>
              </a:rPr>
              <a:t>(Hwa Jung 2020</a:t>
            </a:r>
            <a:r>
              <a:rPr lang="en-US" sz="800" dirty="0">
                <a:solidFill>
                  <a:schemeClr val="bg1"/>
                </a:solidFill>
                <a:latin typeface="ElsevierSans"/>
              </a:rPr>
              <a:t>)</a:t>
            </a:r>
            <a:endParaRPr lang="en-DE" sz="800" dirty="0">
              <a:solidFill>
                <a:schemeClr val="bg1"/>
              </a:solidFill>
            </a:endParaRPr>
          </a:p>
        </p:txBody>
      </p:sp>
      <p:pic>
        <p:nvPicPr>
          <p:cNvPr id="8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D76B793D-8CC6-DAED-2F2E-8B62E033B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8949729" y="1808163"/>
            <a:ext cx="2810475" cy="118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62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8862-EE49-7533-2740-5D4B7640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Torch Orientation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F9961-074A-2A1E-97DE-CF542CD36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 of optimal and non-optimal tilt in the welding torch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FBEF-1F6B-4C1D-12F1-C06EEB150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30</a:t>
            </a:fld>
            <a:endParaRPr lang="de-DE" dirty="0"/>
          </a:p>
        </p:txBody>
      </p:sp>
      <p:pic>
        <p:nvPicPr>
          <p:cNvPr id="6" name="Picture 5" descr="A black background with blue lines and a black rectangle&#10;&#10;Description automatically generated">
            <a:extLst>
              <a:ext uri="{FF2B5EF4-FFF2-40B4-BE49-F238E27FC236}">
                <a16:creationId xmlns:a16="http://schemas.microsoft.com/office/drawing/2014/main" id="{E66372C2-3FC0-C99D-3D5C-8FD0148D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5" y="2064187"/>
            <a:ext cx="9505121" cy="39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4575-C6E2-2029-87CB-37594977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Loop With CAM Software in the Loop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C2C5F-28CC-135C-1A66-247D7EAC9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89AB-DABC-28D2-AD13-E13A86124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31</a:t>
            </a:fld>
            <a:endParaRPr lang="de-DE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C081982-59D9-3FBB-82FB-BBF8771A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0" y="1987071"/>
            <a:ext cx="9856251" cy="43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77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83FE-8BBD-449A-C1D8-221191B9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Modeled Robot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4EE8E-28FA-3913-11C2-8D847E9582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A061A-346F-64A6-9DDE-47333A19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32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00E26-3CF3-B9A8-5B51-97869766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3" y="1905000"/>
            <a:ext cx="3800475" cy="1524000"/>
          </a:xfrm>
          <a:prstGeom prst="rect">
            <a:avLst/>
          </a:prstGeom>
        </p:spPr>
      </p:pic>
      <p:pic>
        <p:nvPicPr>
          <p:cNvPr id="8" name="Picture 7" descr="A screen shot of a game&#10;&#10;Description automatically generated">
            <a:extLst>
              <a:ext uri="{FF2B5EF4-FFF2-40B4-BE49-F238E27FC236}">
                <a16:creationId xmlns:a16="http://schemas.microsoft.com/office/drawing/2014/main" id="{4B233BE0-F2EC-7163-C337-EBCA25759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933057"/>
            <a:ext cx="5003574" cy="2088232"/>
          </a:xfrm>
          <a:prstGeom prst="rect">
            <a:avLst/>
          </a:prstGeom>
        </p:spPr>
      </p:pic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3DA9252-49DF-9CAA-FE0B-41E7C9A83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10" y="1884363"/>
            <a:ext cx="5990094" cy="43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55DF-F014-CFF3-06F8-E25F04A3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Basic Toolpath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9AD5A-120A-B8EB-488C-27DEBB850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029B1-FAAC-E0B8-3E41-E0E72B690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33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43D698-5609-C32F-8E90-91171F99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80" y="2285256"/>
            <a:ext cx="3814640" cy="3413498"/>
          </a:xfrm>
          <a:prstGeom prst="rect">
            <a:avLst/>
          </a:prstGeom>
        </p:spPr>
      </p:pic>
      <p:pic>
        <p:nvPicPr>
          <p:cNvPr id="8" name="Picture 7" descr="A graph of a spiraling line&#10;&#10;Description automatically generated with medium confidence">
            <a:extLst>
              <a:ext uri="{FF2B5EF4-FFF2-40B4-BE49-F238E27FC236}">
                <a16:creationId xmlns:a16="http://schemas.microsoft.com/office/drawing/2014/main" id="{6AC5642B-0498-6548-DC78-9CE97096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0" y="2331626"/>
            <a:ext cx="3701808" cy="3260973"/>
          </a:xfrm>
          <a:prstGeom prst="rect">
            <a:avLst/>
          </a:prstGeom>
        </p:spPr>
      </p:pic>
      <p:pic>
        <p:nvPicPr>
          <p:cNvPr id="10" name="Picture 9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E1425CD5-AD31-F289-8410-118EF7561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2" y="2276872"/>
            <a:ext cx="3575972" cy="31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28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F77E8-9D7E-7420-D9CA-B5E96A3B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around the Z-axis for toolpath 1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90271-58A9-1B65-3267-084F63873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13CFB-08FE-7166-1D72-0F29BC17B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34</a:t>
            </a:fld>
            <a:endParaRPr lang="de-DE" dirty="0"/>
          </a:p>
        </p:txBody>
      </p:sp>
      <p:pic>
        <p:nvPicPr>
          <p:cNvPr id="6" name="Picture 5" descr="A graph of a graphing function&#10;&#10;Description automatically generated with medium confidence">
            <a:extLst>
              <a:ext uri="{FF2B5EF4-FFF2-40B4-BE49-F238E27FC236}">
                <a16:creationId xmlns:a16="http://schemas.microsoft.com/office/drawing/2014/main" id="{7745235F-1D4E-2D77-FF83-597809128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57" y="1378930"/>
            <a:ext cx="5177343" cy="5037745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C77DD3F7-BE44-2BB5-6725-9FA0AD3C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388489"/>
            <a:ext cx="5177343" cy="503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5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45BF-CC4B-C09A-02B0-B7F4CB62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2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08F89-B1CE-A828-54A5-551005F6E6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C9BED-B9ED-730A-E07E-11A0E1AB0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35</a:t>
            </a:fld>
            <a:endParaRPr lang="de-DE" dirty="0"/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C37145C-DA7E-8B03-263B-6CA75647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1387598"/>
            <a:ext cx="9144019" cy="40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2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D2E7-8F54-B5E3-F937-1B3C2E54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3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C9221-F5C0-A697-EF1C-693C19CD4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89786-0641-A13F-563B-1B97FE67B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36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A630B5-9E9C-857D-7550-D38A37BC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1385312"/>
            <a:ext cx="9144019" cy="40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1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EAD8-A335-86B9-5506-3436F191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G-code Variation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240C9-D437-3CFE-EAF2-E44C6AA78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42474-E25A-EC25-4822-255914853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37</a:t>
            </a:fld>
            <a:endParaRPr lang="de-DE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389E1D0-4C63-CCEF-5986-CADF43F5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72" y="1388489"/>
            <a:ext cx="6384314" cy="50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DB9E-2CD9-51D7-C706-CEB77955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2 and Score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ECB4C-159E-22D6-A408-79DA9FBDE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ABA76-7C09-50D7-911B-2EE15784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38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1BEA2C4-DFDF-57FD-C4D6-A83DD094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97" y="1220262"/>
            <a:ext cx="9048006" cy="44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8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0997-89BF-C67A-B1FA-90D0D18B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3 and Score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867FE-3203-27FD-ABEC-6E560A369C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655F-8B51-6C02-3AAF-5FF86D0B8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39</a:t>
            </a:fld>
            <a:endParaRPr lang="de-DE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85FFE01-410A-3B24-2256-480E710A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782639"/>
            <a:ext cx="9048006" cy="44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8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A5A9B-8A81-C5C3-331B-D5D70112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453" y="1759807"/>
            <a:ext cx="2829033" cy="1453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30D97-75E0-21EC-DCEA-02C39495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Applications of Robotics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EBED-FB53-0B8C-0077-6DE752419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Motivation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6764E-7437-D062-EE73-40144A5FA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F1429-B78F-C294-B959-D47E78B61FF1}"/>
              </a:ext>
            </a:extLst>
          </p:cNvPr>
          <p:cNvSpPr txBox="1"/>
          <p:nvPr/>
        </p:nvSpPr>
        <p:spPr>
          <a:xfrm>
            <a:off x="419100" y="5469224"/>
            <a:ext cx="6481337" cy="187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  <a:effectLst/>
                <a:latin typeface="ElsevierSans"/>
              </a:rPr>
              <a:t>(Hwa Jung 2020</a:t>
            </a:r>
            <a:r>
              <a:rPr lang="en-US" sz="800" dirty="0">
                <a:solidFill>
                  <a:schemeClr val="bg1"/>
                </a:solidFill>
                <a:latin typeface="ElsevierSans"/>
              </a:rPr>
              <a:t>)</a:t>
            </a:r>
            <a:endParaRPr lang="en-DE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3467D-895C-8203-682B-DAD9EAC7F65B}"/>
              </a:ext>
            </a:extLst>
          </p:cNvPr>
          <p:cNvSpPr txBox="1"/>
          <p:nvPr/>
        </p:nvSpPr>
        <p:spPr>
          <a:xfrm>
            <a:off x="425455" y="5561154"/>
            <a:ext cx="648133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effectLst/>
                <a:latin typeface="ElsevierSans"/>
              </a:rPr>
              <a:t>(Hwa Jung 2020</a:t>
            </a:r>
            <a:r>
              <a:rPr lang="en-US" sz="1050" dirty="0">
                <a:latin typeface="ElsevierSans"/>
              </a:rPr>
              <a:t>)</a:t>
            </a:r>
            <a:endParaRPr lang="en-DE" sz="1050" dirty="0"/>
          </a:p>
        </p:txBody>
      </p:sp>
      <p:pic>
        <p:nvPicPr>
          <p:cNvPr id="8" name="Picture 2" descr="1. Industrial Applications of Robotics | Download Scientific Diagram">
            <a:extLst>
              <a:ext uri="{FF2B5EF4-FFF2-40B4-BE49-F238E27FC236}">
                <a16:creationId xmlns:a16="http://schemas.microsoft.com/office/drawing/2014/main" id="{D76B793D-8CC6-DAED-2F2E-8B62E033B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3" b="15452"/>
          <a:stretch/>
        </p:blipFill>
        <p:spPr bwMode="auto">
          <a:xfrm>
            <a:off x="425455" y="1891996"/>
            <a:ext cx="7830785" cy="331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57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D121-A3C4-095B-AEE7-BB7BF533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7B1D6-1D25-031E-3A48-DEB1252DA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6CE88-E59E-1DA0-4AC5-715480173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40</a:t>
            </a:fld>
            <a:endParaRPr lang="de-DE" dirty="0"/>
          </a:p>
        </p:txBody>
      </p:sp>
      <p:pic>
        <p:nvPicPr>
          <p:cNvPr id="6" name="Picture 5" descr="A pink lines with a black arrow&#10;&#10;Description automatically generated">
            <a:extLst>
              <a:ext uri="{FF2B5EF4-FFF2-40B4-BE49-F238E27FC236}">
                <a16:creationId xmlns:a16="http://schemas.microsoft.com/office/drawing/2014/main" id="{EFA8F3FA-3446-F094-3DB3-DA5CF154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808163"/>
            <a:ext cx="3139511" cy="4456194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42D051-9676-00A4-322C-CD25301F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71" y="2064187"/>
            <a:ext cx="8034233" cy="38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25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9A48-42D5-6EEC-77B0-A0B788BB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toolpath 2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CEAFB-9905-AD7D-EB87-92B6BB69D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85740-E4ED-01C4-86E7-E21A75BA2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41</a:t>
            </a:fld>
            <a:endParaRPr lang="de-DE" dirty="0"/>
          </a:p>
        </p:txBody>
      </p:sp>
      <p:pic>
        <p:nvPicPr>
          <p:cNvPr id="6" name="Picture 5" descr="A graph of 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49835C8B-E220-D1ED-E0A8-B60687C4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19" y="981571"/>
            <a:ext cx="5612058" cy="5604615"/>
          </a:xfrm>
          <a:prstGeom prst="rect">
            <a:avLst/>
          </a:prstGeom>
        </p:spPr>
      </p:pic>
      <p:pic>
        <p:nvPicPr>
          <p:cNvPr id="8" name="Picture 7" descr="A graph with colored lines&#10;&#10;Description automatically generated">
            <a:extLst>
              <a:ext uri="{FF2B5EF4-FFF2-40B4-BE49-F238E27FC236}">
                <a16:creationId xmlns:a16="http://schemas.microsoft.com/office/drawing/2014/main" id="{76942607-C95F-237E-EECB-A1FE6EBF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8" y="981571"/>
            <a:ext cx="5535872" cy="5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49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26CC-5E06-877B-7F34-26E71BEF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Toolpath 3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E8E5F-7150-30C7-A936-DFE8110D3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CF288-F435-69C3-381A-873869F6D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42</a:t>
            </a:fld>
            <a:endParaRPr lang="de-DE" dirty="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2C922B4-92A3-9B72-4113-D09BD33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06" y="919596"/>
            <a:ext cx="6861387" cy="51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14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7A3E-1BEE-8699-FB55-FE0D1DE6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A9A4B-0139-916C-C6FA-7068CEA4E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938F0-8C1C-BC10-824F-CA2A89419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43</a:t>
            </a:fld>
            <a:endParaRPr lang="de-DE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E6C20746-2D55-DBAC-AC5E-D29589176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71" y="6394"/>
            <a:ext cx="6759258" cy="6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83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EA20-F80D-E348-9E58-BD35A4D8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5C021-2B93-BC75-60AA-22C73C446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BD90E-E789-A38C-0058-1AEC9A4EB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44</a:t>
            </a:fld>
            <a:endParaRPr lang="de-DE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E28D52F-FCC6-623C-E221-87CAE974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71" y="6394"/>
            <a:ext cx="6759258" cy="6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11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C3D9-117C-E632-889A-30D9614F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1D86A-A40D-2454-2FE8-63C08C2A7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F9C7A-49A3-154F-FA02-667D4B88D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45</a:t>
            </a:fld>
            <a:endParaRPr lang="de-DE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6759009-0B72-FD86-A8D1-8D8EA3F5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71" y="6394"/>
            <a:ext cx="6759258" cy="68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3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7C03-5153-D3BE-434F-8FE9C1FF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E2FC0-C26D-9C2A-424A-CA84F452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A098E-295E-6A38-FD86-5866AA5B6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46</a:t>
            </a:fld>
            <a:endParaRPr lang="de-DE" dirty="0"/>
          </a:p>
        </p:txBody>
      </p:sp>
      <p:pic>
        <p:nvPicPr>
          <p:cNvPr id="6" name="Picture 5" descr="A screen shot of a screen&#10;&#10;Description automatically generated">
            <a:extLst>
              <a:ext uri="{FF2B5EF4-FFF2-40B4-BE49-F238E27FC236}">
                <a16:creationId xmlns:a16="http://schemas.microsoft.com/office/drawing/2014/main" id="{EE2F79FF-3E98-EF85-1A32-A736426C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836712"/>
            <a:ext cx="5438513" cy="5763189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7756C899-A732-1C1C-43CB-3E038CB9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96" y="836712"/>
            <a:ext cx="5438513" cy="57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87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A42E-CCD8-82E8-41C7-C0527F6F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C3C7D-C8FE-94A4-FD93-91DA147A2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BFAF4-2062-3D67-2143-9D47B2F4D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47</a:t>
            </a:fld>
            <a:endParaRPr lang="de-DE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39671DF-F334-A39B-F5AF-F22D4FC8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" y="413838"/>
            <a:ext cx="6080772" cy="6443790"/>
          </a:xfrm>
          <a:prstGeom prst="rect">
            <a:avLst/>
          </a:prstGeom>
        </p:spPr>
      </p:pic>
      <p:pic>
        <p:nvPicPr>
          <p:cNvPr id="8" name="Picture 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7089876-4764-CAEA-4302-AD8510CB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92" y="375343"/>
            <a:ext cx="6050684" cy="6411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73ED21-1D24-F6FC-C65F-B6C68972C44B}"/>
              </a:ext>
            </a:extLst>
          </p:cNvPr>
          <p:cNvSpPr txBox="1"/>
          <p:nvPr/>
        </p:nvSpPr>
        <p:spPr>
          <a:xfrm>
            <a:off x="3048000" y="329819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 dirty="0">
                <a:latin typeface="CharterBT-Roman"/>
              </a:rPr>
              <a:t>rotation around the Z-axis for toolpath 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6499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FD89-DBAB-8FEA-25E6-94F59982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8B164-5FB9-8E4E-8C9F-21E605A419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FDC0C-6B49-B57D-84F5-D8373188E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48</a:t>
            </a:fld>
            <a:endParaRPr lang="de-DE" dirty="0"/>
          </a:p>
        </p:txBody>
      </p:sp>
      <p:pic>
        <p:nvPicPr>
          <p:cNvPr id="6" name="Picture 5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CA931C2D-652F-AAD3-CD95-6C01327A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21551"/>
            <a:ext cx="6080772" cy="6443790"/>
          </a:xfrm>
          <a:prstGeom prst="rect">
            <a:avLst/>
          </a:prstGeom>
        </p:spPr>
      </p:pic>
      <p:pic>
        <p:nvPicPr>
          <p:cNvPr id="8" name="Picture 7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7A967D8C-A6DE-DB87-2145-4A121D94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24" y="218570"/>
            <a:ext cx="6080772" cy="64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3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5558-093E-7E37-B488-95E501CC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 Optimization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072E4-FB04-EF22-1766-F443AF388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5427A-4ECE-A9F2-285E-E3724B66C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49</a:t>
            </a:fld>
            <a:endParaRPr lang="de-DE" dirty="0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23ED34B-209C-B487-C527-555C485B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2204864"/>
            <a:ext cx="11106690" cy="38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2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5FB0-4D01-714E-10B7-8FD72C42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Methods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D9085-21A6-6C67-2FB6-10E09A0DB5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Problem Formulation and Aim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91795-F643-74E7-18BF-2E4DF9ACA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5</a:t>
            </a:fld>
            <a:endParaRPr lang="de-DE" dirty="0"/>
          </a:p>
        </p:txBody>
      </p:sp>
      <p:pic>
        <p:nvPicPr>
          <p:cNvPr id="5" name="Picture 14" descr="5-axis machining centres with 5th axis in the tool | HELLER">
            <a:extLst>
              <a:ext uri="{FF2B5EF4-FFF2-40B4-BE49-F238E27FC236}">
                <a16:creationId xmlns:a16="http://schemas.microsoft.com/office/drawing/2014/main" id="{6BFF9072-C30F-DD2E-A0C2-9EC359329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1842" r="18486" b="692"/>
          <a:stretch/>
        </p:blipFill>
        <p:spPr bwMode="auto">
          <a:xfrm>
            <a:off x="425455" y="1808163"/>
            <a:ext cx="2608417" cy="228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he 6 degree of freedom industrial robot and its joints. | Download  Scientific Diagram">
            <a:extLst>
              <a:ext uri="{FF2B5EF4-FFF2-40B4-BE49-F238E27FC236}">
                <a16:creationId xmlns:a16="http://schemas.microsoft.com/office/drawing/2014/main" id="{57C329D2-900F-8C29-D67B-EC5CD32C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812355"/>
            <a:ext cx="3013108" cy="22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E6EBBE-D329-95AF-5C34-EB41F8B41EE6}"/>
              </a:ext>
            </a:extLst>
          </p:cNvPr>
          <p:cNvSpPr txBox="1"/>
          <p:nvPr/>
        </p:nvSpPr>
        <p:spPr>
          <a:xfrm>
            <a:off x="3143672" y="1916832"/>
            <a:ext cx="29523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In CNC milling the traversed toolpaths are usually defined in 5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DoFs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algn="l"/>
            <a:endParaRPr lang="en-US" sz="1600" dirty="0">
              <a:latin typeface="+mn-lt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These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DoFs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are: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X,Y,Z (translation)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A,B (rotation)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14F3-5865-1C44-F4E5-F6E8C0914595}"/>
              </a:ext>
            </a:extLst>
          </p:cNvPr>
          <p:cNvSpPr txBox="1"/>
          <p:nvPr/>
        </p:nvSpPr>
        <p:spPr>
          <a:xfrm>
            <a:off x="356287" y="4365311"/>
            <a:ext cx="60997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A 5-DoF toolpath does </a:t>
            </a:r>
            <a:r>
              <a:rPr lang="en-US" sz="1600" u="sng" dirty="0">
                <a:solidFill>
                  <a:schemeClr val="tx1"/>
                </a:solidFill>
                <a:latin typeface="+mn-lt"/>
              </a:rPr>
              <a:t>not fully specify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the robots configuration.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While the toolpath defines the X, Y, and Z coordinates, as well 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as rotations A and B, rotation C is not defined and </a:t>
            </a:r>
            <a:r>
              <a:rPr lang="en-US" sz="1600" u="sng" dirty="0">
                <a:solidFill>
                  <a:schemeClr val="tx1"/>
                </a:solidFill>
                <a:latin typeface="+mn-lt"/>
              </a:rPr>
              <a:t>can be chosen freely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l"/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The rotation </a:t>
            </a:r>
            <a:r>
              <a:rPr lang="en-US" sz="1600" u="sng" dirty="0">
                <a:solidFill>
                  <a:schemeClr val="tx1"/>
                </a:solidFill>
                <a:latin typeface="+mn-lt"/>
              </a:rPr>
              <a:t>C is not affecting the toolpath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but the way how this toolpath is traversed. Thus, it is considered a </a:t>
            </a:r>
            <a:r>
              <a:rPr lang="en-US" sz="1600" u="sng" dirty="0">
                <a:solidFill>
                  <a:schemeClr val="tx1"/>
                </a:solidFill>
                <a:latin typeface="+mn-lt"/>
              </a:rPr>
              <a:t>boundary condition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algn="l"/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79CD6-4C32-EB5C-389D-AF9FF81C2AC6}"/>
              </a:ext>
            </a:extLst>
          </p:cNvPr>
          <p:cNvSpPr txBox="1"/>
          <p:nvPr/>
        </p:nvSpPr>
        <p:spPr>
          <a:xfrm>
            <a:off x="9181116" y="1777678"/>
            <a:ext cx="26755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Industrial robots</a:t>
            </a:r>
            <a:r>
              <a:rPr lang="en-US" sz="1600" dirty="0">
                <a:latin typeface="+mn-lt"/>
              </a:rPr>
              <a:t> usually have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6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DoFs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and are a great candidate for Wire Arc Additive Manufacturing (WAAM)</a:t>
            </a:r>
          </a:p>
          <a:p>
            <a:pPr algn="l"/>
            <a:endParaRPr lang="en-US" sz="1600" dirty="0">
              <a:latin typeface="+mn-lt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They can also be used for CNC machining.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34F18-B952-34AF-FB93-0BE4117E04BA}"/>
              </a:ext>
            </a:extLst>
          </p:cNvPr>
          <p:cNvSpPr txBox="1"/>
          <p:nvPr/>
        </p:nvSpPr>
        <p:spPr>
          <a:xfrm>
            <a:off x="7189102" y="4497772"/>
            <a:ext cx="4519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Redundancy in the system when performing a 5-DoF task in a 6-DoF system</a:t>
            </a:r>
          </a:p>
          <a:p>
            <a:pPr marL="285750" indent="-285750" algn="l">
              <a:buFont typeface="Wingdings" panose="05000000000000000000" pitchFamily="2" charset="2"/>
              <a:buChar char="è"/>
            </a:pPr>
            <a:endParaRPr lang="en-US" sz="16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marL="285750" indent="-285750" algn="l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How does the boundary condition affect the robot and how can we use the redundancy to our advantage?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95DA45-C860-A8CD-F3E1-E1C69DAFAA09}"/>
              </a:ext>
            </a:extLst>
          </p:cNvPr>
          <p:cNvSpPr/>
          <p:nvPr/>
        </p:nvSpPr>
        <p:spPr>
          <a:xfrm>
            <a:off x="7185112" y="4250120"/>
            <a:ext cx="4587788" cy="1931073"/>
          </a:xfrm>
          <a:prstGeom prst="roundRect">
            <a:avLst/>
          </a:prstGeom>
          <a:noFill/>
          <a:ln w="38100">
            <a:solidFill>
              <a:srgbClr val="5CF0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en-DE" sz="1400" dirty="0" err="1"/>
          </a:p>
        </p:txBody>
      </p:sp>
    </p:spTree>
    <p:extLst>
      <p:ext uri="{BB962C8B-B14F-4D97-AF65-F5344CB8AC3E}">
        <p14:creationId xmlns:p14="http://schemas.microsoft.com/office/powerpoint/2010/main" val="340095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AAB-FC74-4572-C72D-3AB3F3A8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023347" cy="3693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Example: Traversing a path with different C rotation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C9139-C394-1DD5-0DAC-536B951DE5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Problem Formulation and Aim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AB1E-071D-191A-D1D2-105BDF659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6</a:t>
            </a:fld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BBFF0-4F7D-2798-AE36-E68F73954D08}"/>
              </a:ext>
            </a:extLst>
          </p:cNvPr>
          <p:cNvSpPr>
            <a:spLocks noChangeAspect="1"/>
          </p:cNvSpPr>
          <p:nvPr/>
        </p:nvSpPr>
        <p:spPr>
          <a:xfrm>
            <a:off x="5229457" y="2204864"/>
            <a:ext cx="4054051" cy="2280404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CD35E-7C01-DDBC-087D-D761A63CFAE4}"/>
              </a:ext>
            </a:extLst>
          </p:cNvPr>
          <p:cNvSpPr>
            <a:spLocks noChangeAspect="1"/>
          </p:cNvSpPr>
          <p:nvPr/>
        </p:nvSpPr>
        <p:spPr>
          <a:xfrm>
            <a:off x="425455" y="2204864"/>
            <a:ext cx="4054051" cy="2280404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2B30EEF-03A4-B604-0B50-DE8D6B0C17FF}"/>
              </a:ext>
            </a:extLst>
          </p:cNvPr>
          <p:cNvSpPr txBox="1">
            <a:spLocks/>
          </p:cNvSpPr>
          <p:nvPr/>
        </p:nvSpPr>
        <p:spPr>
          <a:xfrm>
            <a:off x="425455" y="1798058"/>
            <a:ext cx="9077269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Rotation C = 0°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196D8B4-3356-23C3-9642-37BC4757CBBE}"/>
              </a:ext>
            </a:extLst>
          </p:cNvPr>
          <p:cNvSpPr txBox="1">
            <a:spLocks/>
          </p:cNvSpPr>
          <p:nvPr/>
        </p:nvSpPr>
        <p:spPr>
          <a:xfrm>
            <a:off x="5229457" y="1766745"/>
            <a:ext cx="9077269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Rotation C = -30°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958220-3592-7D5C-8FCD-0E2CC454F92D}"/>
              </a:ext>
            </a:extLst>
          </p:cNvPr>
          <p:cNvSpPr txBox="1">
            <a:spLocks/>
          </p:cNvSpPr>
          <p:nvPr/>
        </p:nvSpPr>
        <p:spPr>
          <a:xfrm>
            <a:off x="479376" y="4789752"/>
            <a:ext cx="11280828" cy="14475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The different setting of the rotation C (rotation around the axis of the tool) significantly influences the behavior of the robot.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The influenced </a:t>
            </a:r>
            <a:r>
              <a:rPr lang="en-US" u="sng" dirty="0">
                <a:solidFill>
                  <a:schemeClr val="tx1"/>
                </a:solidFill>
              </a:rPr>
              <a:t>process variables</a:t>
            </a:r>
            <a:r>
              <a:rPr lang="en-US" dirty="0">
                <a:solidFill>
                  <a:schemeClr val="tx1"/>
                </a:solidFill>
              </a:rPr>
              <a:t> are for example: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Direction changes in the joints, accelerations, energy consumption, cable positioning, stiffness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1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94C4-72D2-E48B-14D5-91B8F741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343459"/>
            <a:ext cx="9023347" cy="369332"/>
          </a:xfrm>
        </p:spPr>
        <p:txBody>
          <a:bodyPr/>
          <a:lstStyle/>
          <a:p>
            <a:r>
              <a:rPr lang="en-US" dirty="0">
                <a:latin typeface="+mn-lt"/>
              </a:rPr>
              <a:t>Shortcomings in Current Methodologies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CE91B-85A1-5CF8-B7C3-002F26120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Problem Formulation and Aim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EAAE1-31F1-AA48-8BA0-01F95F02D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7</a:t>
            </a:fld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B41A7D-39DA-D8EC-AB1D-C2D1B5A2E566}"/>
              </a:ext>
            </a:extLst>
          </p:cNvPr>
          <p:cNvSpPr/>
          <p:nvPr/>
        </p:nvSpPr>
        <p:spPr>
          <a:xfrm>
            <a:off x="406946" y="1776512"/>
            <a:ext cx="5400000" cy="1008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currently published method allows the user to select specific process variables to evaluate a 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9C95CA-728B-5073-A737-A1031731EBBA}"/>
              </a:ext>
            </a:extLst>
          </p:cNvPr>
          <p:cNvSpPr/>
          <p:nvPr/>
        </p:nvSpPr>
        <p:spPr>
          <a:xfrm>
            <a:off x="397843" y="3019842"/>
            <a:ext cx="5400000" cy="1008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of now, it is not possible to weigh individual process parameters and thus describe the manufacturing process as a singular scalar value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22F90B-8F47-4E6E-109F-11A86F3BC7A8}"/>
              </a:ext>
            </a:extLst>
          </p:cNvPr>
          <p:cNvSpPr/>
          <p:nvPr/>
        </p:nvSpPr>
        <p:spPr>
          <a:xfrm>
            <a:off x="397843" y="4263172"/>
            <a:ext cx="5400000" cy="1008000"/>
          </a:xfrm>
          <a:prstGeom prst="roundRect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available method provides a solution to optimize boundary conditions based on a user defined goal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C578BD-1FF8-A5A5-E917-93DB8B522C69}"/>
              </a:ext>
            </a:extLst>
          </p:cNvPr>
          <p:cNvSpPr/>
          <p:nvPr/>
        </p:nvSpPr>
        <p:spPr>
          <a:xfrm>
            <a:off x="6304749" y="1776512"/>
            <a:ext cx="5400000" cy="1008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Provide a method that can work with specifically selected process variables and rate a manufacturing process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0A5182-AE70-A027-BC8A-17BDE789B525}"/>
              </a:ext>
            </a:extLst>
          </p:cNvPr>
          <p:cNvSpPr/>
          <p:nvPr/>
        </p:nvSpPr>
        <p:spPr>
          <a:xfrm>
            <a:off x="6304749" y="3019842"/>
            <a:ext cx="5400000" cy="1008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Extend the developed method with the option to add user-defined importance factor (weights) for the process variables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A3243-564B-3929-C0EA-ED1A3D37771E}"/>
              </a:ext>
            </a:extLst>
          </p:cNvPr>
          <p:cNvSpPr/>
          <p:nvPr/>
        </p:nvSpPr>
        <p:spPr>
          <a:xfrm>
            <a:off x="6304749" y="4299014"/>
            <a:ext cx="5400000" cy="1008000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Provide system that can optimize the boundary conditions while considering the user defined goal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6B12537-421A-A93F-BA33-68D3535B8E23}"/>
              </a:ext>
            </a:extLst>
          </p:cNvPr>
          <p:cNvSpPr/>
          <p:nvPr/>
        </p:nvSpPr>
        <p:spPr>
          <a:xfrm>
            <a:off x="4942461" y="5555961"/>
            <a:ext cx="2311000" cy="681351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r>
              <a:rPr lang="en-US" sz="1400" dirty="0">
                <a:solidFill>
                  <a:schemeClr val="tx1"/>
                </a:solidFill>
              </a:rPr>
              <a:t>Analyze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60C15C41-4CFA-4227-F6CF-E00E6A34C031}"/>
              </a:ext>
            </a:extLst>
          </p:cNvPr>
          <p:cNvSpPr/>
          <p:nvPr/>
        </p:nvSpPr>
        <p:spPr>
          <a:xfrm>
            <a:off x="7071989" y="5555413"/>
            <a:ext cx="2311000" cy="681352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r>
              <a:rPr lang="en-US" sz="1400" dirty="0">
                <a:solidFill>
                  <a:schemeClr val="tx1"/>
                </a:solidFill>
              </a:rPr>
              <a:t>Optimize</a:t>
            </a:r>
            <a:endParaRPr lang="en-DE" sz="1400" dirty="0" err="1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2BEFE9D-DC58-6469-771C-2813B00C710A}"/>
              </a:ext>
            </a:extLst>
          </p:cNvPr>
          <p:cNvSpPr/>
          <p:nvPr/>
        </p:nvSpPr>
        <p:spPr>
          <a:xfrm>
            <a:off x="2809013" y="5559823"/>
            <a:ext cx="2311000" cy="681351"/>
          </a:xfrm>
          <a:prstGeom prst="chevr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r>
              <a:rPr lang="en-US" sz="1400" dirty="0">
                <a:solidFill>
                  <a:schemeClr val="tx1"/>
                </a:solidFill>
              </a:rPr>
              <a:t>Describe</a:t>
            </a:r>
            <a:endParaRPr lang="en-DE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6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B5A2-C01F-AF7A-7DF6-BA584B2B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Elaboration of the Research Gap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7C5E2-3BDA-1934-7AAC-0302C7D22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State of the Art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B9A6B-CBF9-EB38-145F-80F049583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8</a:t>
            </a:fld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B4D8D1-7F04-D86A-D6B1-B9DCF06EF503}"/>
              </a:ext>
            </a:extLst>
          </p:cNvPr>
          <p:cNvSpPr/>
          <p:nvPr/>
        </p:nvSpPr>
        <p:spPr>
          <a:xfrm>
            <a:off x="1653712" y="3081585"/>
            <a:ext cx="2628000" cy="2628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b" anchorCtr="0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Stiffness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</a:rPr>
              <a:t>[9],[11],[12]</a:t>
            </a:r>
            <a:endParaRPr lang="en-DE" sz="1600" dirty="0">
              <a:solidFill>
                <a:schemeClr val="tx1"/>
              </a:solidFill>
            </a:endParaRPr>
          </a:p>
          <a:p>
            <a:pPr algn="r"/>
            <a:endParaRPr lang="en-DE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FDC782-5A41-BB60-3A6B-64A91BE4FE1B}"/>
              </a:ext>
            </a:extLst>
          </p:cNvPr>
          <p:cNvSpPr/>
          <p:nvPr/>
        </p:nvSpPr>
        <p:spPr>
          <a:xfrm>
            <a:off x="2233974" y="1844824"/>
            <a:ext cx="2628000" cy="2628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r"/>
            <a:r>
              <a:rPr lang="en-US" sz="1600" dirty="0">
                <a:solidFill>
                  <a:schemeClr val="tx1"/>
                </a:solidFill>
              </a:rPr>
              <a:t>Velocity, Acceleration and Jerk: [6],[7],[8]</a:t>
            </a:r>
            <a:endParaRPr lang="en-DE" sz="1600" dirty="0">
              <a:solidFill>
                <a:schemeClr val="tx1"/>
              </a:solidFill>
            </a:endParaRPr>
          </a:p>
          <a:p>
            <a:pPr algn="ctr"/>
            <a:endParaRPr lang="en-DE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FC2228-028F-612D-EEC5-6C14BE22143F}"/>
              </a:ext>
            </a:extLst>
          </p:cNvPr>
          <p:cNvSpPr/>
          <p:nvPr/>
        </p:nvSpPr>
        <p:spPr>
          <a:xfrm>
            <a:off x="434158" y="4976675"/>
            <a:ext cx="1440000" cy="1440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Energy Usage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[13],[14],[15]</a:t>
            </a:r>
            <a:endParaRPr lang="en-DE" sz="16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494E38-7F3E-A10E-0213-E4EAACB1FA5F}"/>
              </a:ext>
            </a:extLst>
          </p:cNvPr>
          <p:cNvSpPr/>
          <p:nvPr/>
        </p:nvSpPr>
        <p:spPr>
          <a:xfrm>
            <a:off x="407368" y="2312219"/>
            <a:ext cx="2628000" cy="2628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r>
              <a:rPr lang="en-US" sz="1600" dirty="0">
                <a:solidFill>
                  <a:schemeClr val="tx1"/>
                </a:solidFill>
              </a:rPr>
              <a:t>Singularity Avoidance:</a:t>
            </a:r>
          </a:p>
          <a:p>
            <a:r>
              <a:rPr lang="en-US" sz="1600" dirty="0">
                <a:solidFill>
                  <a:schemeClr val="tx1"/>
                </a:solidFill>
              </a:rPr>
              <a:t>[1],[2],[3],</a:t>
            </a:r>
          </a:p>
          <a:p>
            <a:r>
              <a:rPr lang="en-US" sz="1600" dirty="0">
                <a:solidFill>
                  <a:schemeClr val="tx1"/>
                </a:solidFill>
              </a:rPr>
              <a:t>[4],[5]</a:t>
            </a:r>
            <a:endParaRPr lang="en-DE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5A595-C370-A1C4-EB49-92690965782F}"/>
              </a:ext>
            </a:extLst>
          </p:cNvPr>
          <p:cNvSpPr txBox="1"/>
          <p:nvPr/>
        </p:nvSpPr>
        <p:spPr>
          <a:xfrm>
            <a:off x="6870389" y="1276149"/>
            <a:ext cx="503503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[1] Singularity avoidance and aspect maintenance in redundant manipulators</a:t>
            </a:r>
            <a:endParaRPr lang="en-US" sz="800" dirty="0">
              <a:solidFill>
                <a:srgbClr val="333333"/>
              </a:solidFill>
              <a:latin typeface="+mn-lt"/>
            </a:endParaRPr>
          </a:p>
          <a:p>
            <a:pPr algn="l"/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     (R. Stevenson; B. </a:t>
            </a:r>
            <a:r>
              <a:rPr lang="en-US" sz="800" i="0" dirty="0" err="1">
                <a:solidFill>
                  <a:srgbClr val="333333"/>
                </a:solidFill>
                <a:effectLst/>
                <a:latin typeface="+mn-lt"/>
              </a:rPr>
              <a:t>Shirinzadeh</a:t>
            </a:r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; G. </a:t>
            </a:r>
            <a:r>
              <a:rPr lang="en-US" sz="800" i="0" dirty="0" err="1">
                <a:solidFill>
                  <a:srgbClr val="333333"/>
                </a:solidFill>
                <a:effectLst/>
                <a:latin typeface="+mn-lt"/>
              </a:rPr>
              <a:t>Alici</a:t>
            </a:r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 2002)</a:t>
            </a:r>
          </a:p>
          <a:p>
            <a:r>
              <a:rPr lang="en-US" sz="800" dirty="0">
                <a:solidFill>
                  <a:srgbClr val="333333"/>
                </a:solidFill>
                <a:latin typeface="+mn-lt"/>
              </a:rPr>
              <a:t>[2]: 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Classification of singular configurations for redundant manipulators</a:t>
            </a:r>
          </a:p>
          <a:p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     (Nazareth Bedrossian 1990)</a:t>
            </a:r>
          </a:p>
          <a:p>
            <a:r>
              <a:rPr lang="en-US" sz="800" dirty="0">
                <a:solidFill>
                  <a:srgbClr val="333333"/>
                </a:solidFill>
                <a:latin typeface="+mn-lt"/>
              </a:rPr>
              <a:t>[3] T</a:t>
            </a:r>
            <a:r>
              <a:rPr lang="en-US" sz="800" b="0" i="0" dirty="0">
                <a:effectLst/>
                <a:latin typeface="Open Sans" panose="020B0606030504020204" pitchFamily="34" charset="0"/>
              </a:rPr>
              <a:t>he joint‐limits and singularity avoidance in robotic welding</a:t>
            </a:r>
          </a:p>
          <a:p>
            <a:pPr algn="l"/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     (</a:t>
            </a:r>
            <a:r>
              <a:rPr lang="en-US" sz="800" i="0" dirty="0" err="1">
                <a:solidFill>
                  <a:srgbClr val="333333"/>
                </a:solidFill>
                <a:effectLst/>
                <a:latin typeface="+mn-lt"/>
              </a:rPr>
              <a:t>Liguo</a:t>
            </a:r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 Huo, Luc Baron 2008)</a:t>
            </a:r>
          </a:p>
          <a:p>
            <a:pPr algn="l"/>
            <a:r>
              <a:rPr lang="en-US" sz="800" dirty="0">
                <a:solidFill>
                  <a:srgbClr val="333333"/>
                </a:solidFill>
                <a:latin typeface="+mn-lt"/>
              </a:rPr>
              <a:t>[4] Wrist singularity avoidance with a robot end-effector adding an oblique, redundant axis</a:t>
            </a:r>
          </a:p>
          <a:p>
            <a:pPr algn="l"/>
            <a:r>
              <a:rPr lang="en-US" sz="800" dirty="0">
                <a:solidFill>
                  <a:srgbClr val="333333"/>
                </a:solidFill>
                <a:latin typeface="+mn-lt"/>
              </a:rPr>
              <a:t>     (</a:t>
            </a:r>
            <a:r>
              <a:rPr lang="en-US" sz="800" b="0" i="0" dirty="0">
                <a:solidFill>
                  <a:srgbClr val="1F1F1F"/>
                </a:solidFill>
                <a:effectLst/>
                <a:latin typeface="ElsevierSans"/>
              </a:rPr>
              <a:t>Paul</a:t>
            </a:r>
            <a:r>
              <a:rPr lang="en-US" sz="800" b="0" i="0" u="sng" dirty="0">
                <a:solidFill>
                  <a:srgbClr val="1F1F1F"/>
                </a:solidFill>
                <a:effectLst/>
                <a:latin typeface="ElsevierSans"/>
              </a:rPr>
              <a:t> </a:t>
            </a:r>
            <a:r>
              <a:rPr lang="en-US" sz="800" b="0" i="0" dirty="0">
                <a:solidFill>
                  <a:srgbClr val="1F1F1F"/>
                </a:solidFill>
                <a:effectLst/>
                <a:latin typeface="ElsevierSans"/>
              </a:rPr>
              <a:t>Milenkovic 2021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)</a:t>
            </a:r>
          </a:p>
          <a:p>
            <a:pPr algn="l"/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[5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] Kinematics and Singularity Analysis of a 7-DOF Redundant Manipulator</a:t>
            </a:r>
          </a:p>
          <a:p>
            <a:pPr algn="l"/>
            <a:r>
              <a:rPr lang="en-US" sz="800" dirty="0">
                <a:solidFill>
                  <a:srgbClr val="333333"/>
                </a:solidFill>
                <a:latin typeface="+mn-lt"/>
              </a:rPr>
              <a:t>     (</a:t>
            </a:r>
            <a:r>
              <a:rPr lang="en-US" sz="800" dirty="0" err="1">
                <a:solidFill>
                  <a:srgbClr val="333333"/>
                </a:solidFill>
                <a:latin typeface="+mn-lt"/>
              </a:rPr>
              <a:t>Xiaohua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 Shi, Yu Guo, </a:t>
            </a:r>
            <a:r>
              <a:rPr lang="en-US" sz="800" dirty="0" err="1">
                <a:solidFill>
                  <a:srgbClr val="333333"/>
                </a:solidFill>
                <a:latin typeface="+mn-lt"/>
              </a:rPr>
              <a:t>Xuechan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 Chen, </a:t>
            </a:r>
            <a:r>
              <a:rPr lang="en-US" sz="800" dirty="0" err="1">
                <a:solidFill>
                  <a:srgbClr val="333333"/>
                </a:solidFill>
                <a:latin typeface="+mn-lt"/>
              </a:rPr>
              <a:t>Ziming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 Chen, and </a:t>
            </a:r>
            <a:r>
              <a:rPr lang="en-US" sz="800" dirty="0" err="1">
                <a:solidFill>
                  <a:srgbClr val="333333"/>
                </a:solidFill>
                <a:latin typeface="+mn-lt"/>
              </a:rPr>
              <a:t>Zhiwei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 Yang 2021)</a:t>
            </a:r>
          </a:p>
          <a:p>
            <a:pPr algn="l"/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[6] Planning Jerk-Optimized Trajectory With Discrete Time Constraints for Redundant Robots</a:t>
            </a:r>
          </a:p>
          <a:p>
            <a:pPr algn="l"/>
            <a:r>
              <a:rPr lang="en-US" sz="800" dirty="0">
                <a:solidFill>
                  <a:srgbClr val="333333"/>
                </a:solidFill>
                <a:latin typeface="+mn-lt"/>
              </a:rPr>
              <a:t>      </a:t>
            </a:r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(</a:t>
            </a:r>
            <a:r>
              <a:rPr lang="en-US" sz="800" i="0" dirty="0" err="1">
                <a:solidFill>
                  <a:srgbClr val="333333"/>
                </a:solidFill>
                <a:effectLst/>
                <a:latin typeface="+mn-lt"/>
              </a:rPr>
              <a:t>Chengkai</a:t>
            </a:r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 Dai; Sylvain Lefebvre; Kai-Ming Yu; Jo M. P. </a:t>
            </a:r>
            <a:r>
              <a:rPr lang="en-US" sz="800" i="0" dirty="0" err="1">
                <a:solidFill>
                  <a:srgbClr val="333333"/>
                </a:solidFill>
                <a:effectLst/>
                <a:latin typeface="+mn-lt"/>
              </a:rPr>
              <a:t>Geraedts</a:t>
            </a:r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; Charlie C. L. Wang 2020)</a:t>
            </a:r>
          </a:p>
          <a:p>
            <a:pPr algn="l"/>
            <a:r>
              <a:rPr lang="en-US" sz="800" dirty="0">
                <a:solidFill>
                  <a:srgbClr val="333333"/>
                </a:solidFill>
                <a:latin typeface="+mn-lt"/>
              </a:rPr>
              <a:t>[7] Time-Jerk Optimal Trajectory Planning for a 7-DOF Redundant Robot Using the Sequential Quadratic</a:t>
            </a:r>
            <a:br>
              <a:rPr lang="en-US" sz="800" dirty="0">
                <a:solidFill>
                  <a:srgbClr val="333333"/>
                </a:solidFill>
                <a:latin typeface="+mn-lt"/>
              </a:rPr>
            </a:br>
            <a:r>
              <a:rPr lang="en-US" sz="800" dirty="0">
                <a:solidFill>
                  <a:srgbClr val="333333"/>
                </a:solidFill>
                <a:latin typeface="+mn-lt"/>
              </a:rPr>
              <a:t>      Programming Method (Li Jiang, </a:t>
            </a:r>
            <a:r>
              <a:rPr lang="en-US" sz="800" dirty="0" err="1">
                <a:solidFill>
                  <a:srgbClr val="333333"/>
                </a:solidFill>
                <a:latin typeface="+mn-lt"/>
              </a:rPr>
              <a:t>Shaotian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 Lu, </a:t>
            </a:r>
            <a:r>
              <a:rPr lang="en-US" sz="800" dirty="0" err="1">
                <a:solidFill>
                  <a:srgbClr val="333333"/>
                </a:solidFill>
                <a:latin typeface="+mn-lt"/>
              </a:rPr>
              <a:t>Yikun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 Gu &amp; </a:t>
            </a:r>
            <a:r>
              <a:rPr lang="en-US" sz="800" dirty="0" err="1">
                <a:solidFill>
                  <a:srgbClr val="333333"/>
                </a:solidFill>
                <a:latin typeface="+mn-lt"/>
              </a:rPr>
              <a:t>Jingdong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 Zhao 2017)</a:t>
            </a:r>
          </a:p>
          <a:p>
            <a:pPr algn="l"/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[8] On the Effect of the End-effector Point Trajectory on the Joint Jerk of the Redundant Manipulators</a:t>
            </a:r>
          </a:p>
          <a:p>
            <a:pPr algn="l"/>
            <a:r>
              <a:rPr lang="en-US" sz="800" dirty="0">
                <a:solidFill>
                  <a:srgbClr val="333333"/>
                </a:solidFill>
                <a:latin typeface="+mn-lt"/>
              </a:rPr>
              <a:t>     </a:t>
            </a:r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(Xuan Bien Duong 2021)</a:t>
            </a:r>
          </a:p>
          <a:p>
            <a:pPr algn="l"/>
            <a:r>
              <a:rPr lang="en-US" sz="800" dirty="0">
                <a:solidFill>
                  <a:srgbClr val="333333"/>
                </a:solidFill>
                <a:latin typeface="+mn-lt"/>
              </a:rPr>
              <a:t>[9] Review of Industrial Robot Stiffness Identification and Modelling</a:t>
            </a:r>
            <a:br>
              <a:rPr lang="en-US" sz="800" dirty="0">
                <a:solidFill>
                  <a:srgbClr val="333333"/>
                </a:solidFill>
                <a:latin typeface="+mn-lt"/>
              </a:rPr>
            </a:br>
            <a:r>
              <a:rPr lang="en-US" sz="800" dirty="0">
                <a:solidFill>
                  <a:srgbClr val="333333"/>
                </a:solidFill>
                <a:latin typeface="+mn-lt"/>
              </a:rPr>
              <a:t>     (Kai Wu, </a:t>
            </a:r>
            <a:r>
              <a:rPr lang="en-US" sz="800" dirty="0" err="1">
                <a:solidFill>
                  <a:srgbClr val="333333"/>
                </a:solidFill>
                <a:latin typeface="+mn-lt"/>
              </a:rPr>
              <a:t>Jiaquan</a:t>
            </a:r>
            <a:r>
              <a:rPr lang="en-US" sz="800" dirty="0">
                <a:solidFill>
                  <a:srgbClr val="333333"/>
                </a:solidFill>
                <a:latin typeface="+mn-lt"/>
              </a:rPr>
              <a:t> Li, Huan Zhao, Yong Zhong 2021)</a:t>
            </a:r>
          </a:p>
          <a:p>
            <a:r>
              <a:rPr lang="en-US" sz="800" i="0" dirty="0">
                <a:solidFill>
                  <a:srgbClr val="333333"/>
                </a:solidFill>
                <a:effectLst/>
                <a:latin typeface="+mn-lt"/>
              </a:rPr>
              <a:t>[10] 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Stiffness-based Pose Optimization of an Industrial Robot for Five-axis Milling</a:t>
            </a:r>
            <a:b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</a:b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       (Gang Xiong, Ye Ding, </a:t>
            </a:r>
            <a:r>
              <a:rPr lang="en-US" sz="8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Limin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Zhu 2019)</a:t>
            </a:r>
          </a:p>
          <a:p>
            <a: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  <a:t>[11] Optimization of redundant degree of freedom in robotic milling considering chatter stability</a:t>
            </a:r>
            <a:b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</a:br>
            <a: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  <a:t>       (</a:t>
            </a:r>
            <a:r>
              <a:rPr lang="en-US" sz="800" dirty="0" err="1">
                <a:solidFill>
                  <a:srgbClr val="111111"/>
                </a:solidFill>
                <a:latin typeface="Roboto" panose="02000000000000000000" pitchFamily="2" charset="0"/>
              </a:rPr>
              <a:t>Linwei</a:t>
            </a:r>
            <a: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  <a:t> Wang, Yu Liu, Ye Yu, </a:t>
            </a:r>
            <a:r>
              <a:rPr lang="en-US" sz="800" dirty="0" err="1">
                <a:solidFill>
                  <a:srgbClr val="111111"/>
                </a:solidFill>
                <a:latin typeface="Roboto" panose="02000000000000000000" pitchFamily="2" charset="0"/>
              </a:rPr>
              <a:t>Jinyu</a:t>
            </a:r>
            <a: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  <a:t> Zhang &amp; Bin Shu 2022)</a:t>
            </a:r>
          </a:p>
          <a:p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[12] Pose optimization in robotic machining using static and dynamic stiffness models</a:t>
            </a:r>
            <a:b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</a:b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       (Toni </a:t>
            </a:r>
            <a:r>
              <a:rPr lang="en-US" sz="8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Cvitanic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, Vinh Nguyen, </a:t>
            </a:r>
            <a:r>
              <a:rPr lang="en-US" sz="8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Shreyes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N. Melkote 2020)</a:t>
            </a:r>
          </a:p>
          <a:p>
            <a: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  <a:t>[13] Energy Efficient Usage of Industrial Robots for Machining Processes</a:t>
            </a:r>
          </a:p>
          <a:p>
            <a: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  <a:t>       (</a:t>
            </a:r>
            <a:r>
              <a:rPr lang="de-DE" sz="800" dirty="0">
                <a:solidFill>
                  <a:srgbClr val="111111"/>
                </a:solidFill>
                <a:latin typeface="Roboto" panose="02000000000000000000" pitchFamily="2" charset="0"/>
              </a:rPr>
              <a:t>Eckart Uhlmann, Sascha Reinkober, Tobias Hollerbach 2016</a:t>
            </a:r>
            <a: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  <a:t>)</a:t>
            </a:r>
          </a:p>
          <a:p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[14] Energy Optimization of Functionally Redundant Robots through Motion Design</a:t>
            </a:r>
          </a:p>
          <a:p>
            <a: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  <a:t>       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it-IT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Boscariol, Paolo, Roberto Caracciolo, Dario </a:t>
            </a:r>
            <a:r>
              <a:rPr lang="it-IT" sz="8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Richiedei</a:t>
            </a:r>
            <a:r>
              <a:rPr lang="it-IT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, and Alberto Trevisani. 2020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r>
              <a:rPr lang="en-US" sz="800" dirty="0">
                <a:solidFill>
                  <a:srgbClr val="111111"/>
                </a:solidFill>
                <a:latin typeface="Roboto" panose="02000000000000000000" pitchFamily="2" charset="0"/>
              </a:rPr>
              <a:t>[15] </a:t>
            </a:r>
            <a:r>
              <a:rPr lang="en-US" sz="800" b="0" i="0" dirty="0">
                <a:solidFill>
                  <a:srgbClr val="1F1F1F"/>
                </a:solidFill>
                <a:effectLst/>
                <a:latin typeface="ElsevierGulliver"/>
              </a:rPr>
              <a:t>Optimization of energy consumption in industrial robots, a review</a:t>
            </a:r>
          </a:p>
          <a:p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      (Mohsen Soori, </a:t>
            </a:r>
            <a:r>
              <a:rPr lang="en-US" sz="8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Behrooz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8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Arezoo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8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Roza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8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Dastres</a:t>
            </a:r>
            <a:r>
              <a:rPr 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2015)</a:t>
            </a:r>
          </a:p>
          <a:p>
            <a:pPr algn="l"/>
            <a:endParaRPr lang="en-US" sz="1200" i="0" dirty="0">
              <a:solidFill>
                <a:srgbClr val="333333"/>
              </a:solidFill>
              <a:effectLst/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40BB7B-7B05-A3A6-6B2A-1BC372E890C9}"/>
              </a:ext>
            </a:extLst>
          </p:cNvPr>
          <p:cNvSpPr txBox="1"/>
          <p:nvPr/>
        </p:nvSpPr>
        <p:spPr>
          <a:xfrm>
            <a:off x="2322157" y="3428551"/>
            <a:ext cx="605491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 [10]</a:t>
            </a:r>
            <a:endParaRPr lang="en-DE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BA3DB9-B321-3700-74D5-ABF5D82FE374}"/>
              </a:ext>
            </a:extLst>
          </p:cNvPr>
          <p:cNvSpPr/>
          <p:nvPr/>
        </p:nvSpPr>
        <p:spPr>
          <a:xfrm>
            <a:off x="4398576" y="3844093"/>
            <a:ext cx="1764000" cy="1764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User-defined process variables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6A5B27-A5ED-1605-E11B-D57B73B79E75}"/>
              </a:ext>
            </a:extLst>
          </p:cNvPr>
          <p:cNvSpPr/>
          <p:nvPr/>
        </p:nvSpPr>
        <p:spPr>
          <a:xfrm>
            <a:off x="4950157" y="1962459"/>
            <a:ext cx="1764000" cy="1764000"/>
          </a:xfrm>
          <a:prstGeom prst="ellipse">
            <a:avLst/>
          </a:prstGeom>
          <a:noFill/>
          <a:ln w="57150"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User-defined importance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F41247-4BF6-0311-8FCE-3E2D5353A477}"/>
              </a:ext>
            </a:extLst>
          </p:cNvPr>
          <p:cNvSpPr/>
          <p:nvPr/>
        </p:nvSpPr>
        <p:spPr>
          <a:xfrm>
            <a:off x="6870389" y="5129024"/>
            <a:ext cx="4871091" cy="1293597"/>
          </a:xfrm>
          <a:prstGeom prst="roundRect">
            <a:avLst/>
          </a:prstGeom>
          <a:noFill/>
          <a:ln w="57150">
            <a:solidFill>
              <a:srgbClr val="00F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 method gives the user the possibility to weigh the individual process variables in relation to each other and optimize the setting of redundant </a:t>
            </a:r>
            <a:r>
              <a:rPr lang="en-US" sz="1600" dirty="0" err="1">
                <a:solidFill>
                  <a:schemeClr val="tx1"/>
                </a:solidFill>
              </a:rPr>
              <a:t>DoFs</a:t>
            </a:r>
            <a:r>
              <a:rPr lang="en-US" sz="1600" dirty="0">
                <a:solidFill>
                  <a:schemeClr val="tx1"/>
                </a:solidFill>
              </a:rPr>
              <a:t> towards a user-defined goal.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6951F2-6A16-F971-6040-81AEC9C56C50}"/>
              </a:ext>
            </a:extLst>
          </p:cNvPr>
          <p:cNvGrpSpPr/>
          <p:nvPr/>
        </p:nvGrpSpPr>
        <p:grpSpPr>
          <a:xfrm>
            <a:off x="2055921" y="5796553"/>
            <a:ext cx="4297732" cy="584775"/>
            <a:chOff x="1991544" y="5589240"/>
            <a:chExt cx="4297732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148429-3357-7759-1677-1F135D171775}"/>
                </a:ext>
              </a:extLst>
            </p:cNvPr>
            <p:cNvSpPr txBox="1"/>
            <p:nvPr/>
          </p:nvSpPr>
          <p:spPr>
            <a:xfrm>
              <a:off x="1991544" y="5589240"/>
              <a:ext cx="429773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marginal overlap in the publications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now no method takes a holistic approach</a:t>
              </a:r>
              <a:endParaRPr lang="en-DE" sz="1600" dirty="0">
                <a:latin typeface="+mn-lt"/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8121285-A197-8CFF-9417-8467711F12CE}"/>
                </a:ext>
              </a:extLst>
            </p:cNvPr>
            <p:cNvSpPr/>
            <p:nvPr/>
          </p:nvSpPr>
          <p:spPr>
            <a:xfrm>
              <a:off x="2071183" y="5684846"/>
              <a:ext cx="172197" cy="148734"/>
            </a:xfrm>
            <a:prstGeom prst="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DE" sz="1400" dirty="0" err="1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3B2BCDB8-87A9-4CC6-3BAF-CDF59AC80430}"/>
                </a:ext>
              </a:extLst>
            </p:cNvPr>
            <p:cNvSpPr/>
            <p:nvPr/>
          </p:nvSpPr>
          <p:spPr>
            <a:xfrm>
              <a:off x="2071183" y="5929186"/>
              <a:ext cx="172197" cy="148734"/>
            </a:xfrm>
            <a:prstGeom prst="rightArrow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en-DE" sz="14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62680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5A06-9A3E-9153-1E17-84B4FA0F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Process Variables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2101-9718-B31E-FAAF-57001A91EF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Methodology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B4C2-277D-1951-6868-B8D739E4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9</a:t>
            </a:fld>
            <a:endParaRPr lang="de-DE" dirty="0"/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77E04AF-4757-DD30-EBC8-312EF4E1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5" y="1700808"/>
            <a:ext cx="7483982" cy="4032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56254-50C5-E3B8-5FF3-B8B4F96D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931" y="3482346"/>
            <a:ext cx="4264286" cy="2936278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38AF6353-78F6-1E04-DCCD-047B88C96BC3}"/>
              </a:ext>
            </a:extLst>
          </p:cNvPr>
          <p:cNvSpPr/>
          <p:nvPr/>
        </p:nvSpPr>
        <p:spPr>
          <a:xfrm>
            <a:off x="7104112" y="3480397"/>
            <a:ext cx="360040" cy="2936278"/>
          </a:xfrm>
          <a:prstGeom prst="leftBrace">
            <a:avLst>
              <a:gd name="adj1" fmla="val 71283"/>
              <a:gd name="adj2" fmla="val 4654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6034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7aa55d85-5294-4a40-baed-35dc6d8997be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&gt;&lt;paragraphformat alignment=&quot;1&quot; /&gt;&lt;textframe marginLeft=&quot;6&quot; /&gt;&lt;font bold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&gt;&lt;paragraphformat alignment=&quot;1&quot; /&gt;&lt;font bold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5&quot; topMaxSpacing=&quot;5&quot; bottomMinSpacing=&quot;0&quot; bottomMaxSpacing=&quot;0&quot;&gt;&lt;element field=&quot;itemno&quot; type=&quot;autoshape&quot; autoShapeType=&quot;1&quot; indent=&quot;36.50472&quot; indent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 indent=&quot;36.50472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36.50472&quot; indentType=&quot;1&quot;&gt;&lt;paragraphformat alignment=&quot;1&quot; /&gt;&lt;/element&gt;&lt;element field=&quot;freecolumn&quot; type=&quot;autoshape&quot; autoShapeType=&quot;1&quot; indent=&quot;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6.50472*2*scale*fontScale&quot; top=&quot;0&quot; width=&quot;agendaWidth-topicLeftSpacing-itemNoWidth-36.50472*scale*fontScale&quot; height=&quot;itemHeight&quot; /&gt;&lt;fill foreColor=&quot;#D9D9D9&quot; visible=&quot;1&quot; /&gt;&lt;/element&gt;&lt;element field=&quot;itemno&quot; type=&quot;autoshape&quot; autoShapeType=&quot;1&quot; indent=&quot;36.50472&quot; indent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 indent=&quot;36.50472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36.50472&quot; indentType=&quot;1&quot;&gt;&lt;paragraphformat alignment=&quot;1&quot; /&gt;&lt;/element&gt;&lt;element field=&quot;freecolumn&quot; type=&quot;autoshape&quot; autoShapeType=&quot;1&quot; indent=&quot;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bold=&quot;1&quot;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topic&quot; type=&quot;autoshape&quot; autoShapeType=&quot;1&quot;&gt;&lt;paragraphformat alignment=&quot;1&quot; /&gt;&lt;font bold=&quot;1&quot;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bold=&quot;1&quot;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topic&quot; type=&quot;autoshape&quot; autoShapeType=&quot;1&quot;&gt;&lt;paragraphformat alignment=&quot;1&quot; /&gt;&lt;font bold=&quot;1&quot;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layoutId=&quot;1_1&quot; fontSizeAuto=&quot;0&quot; createSections=&quot;1&quot; singleSlideId=&quot;6f20ca74-e44d-440d-918d-08fd579ddb8f&quot; backupSlideId=&quot;808b4e97-2fdd-4012-b2c6-749300c4479e&quot; backupSectionId=&quot;{77D581DC-2ADD-4AEE-A9AF-A8FA38208DC0}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238.1087&quot; /&gt;&lt;column field=&quot;responsible&quot; label=&quot;Responsible&quot; visible=&quot;1&quot; checked=&quot;1&quot; leftSpacing=&quot;10&quot; rightDistribute=&quot;1&quot; dock=&quot;1&quot; rightSpacing=&quot;238.1087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level=&quot;1&quot; generateAgendaSlide=&quot;1&quot; showAgendaItem=&quot;1&quot; isBreak=&quot;0&quot; itemNo=&quot;1&quot; subItemNo=&quot;0&quot; topic=&quot;hh&quot; agendaSlideId=&quot;c4890ecf-35a5-46b6-9892-d7ea482a38fa&quot; sectionId=&quot;{46E0ABCB-CC19-4BAF-B442-7D3C448AE2FD}&quot; /&gt;&lt;item duration=&quot;30&quot; level=&quot;1&quot; generateAgendaSlide=&quot;1&quot; showAgendaItem=&quot;1&quot; isBreak=&quot;0&quot; itemNo=&quot;2&quot; subItemNo=&quot;0&quot; topic=&quot;h&quot; agendaSlideId=&quot;7dbb8668-6c91-4e06-bb6e-f567a082f71a&quot; sectionId=&quot;{F1924F9A-C0F5-4F58-8B7A-26DC9FBF25E9}&quot; /&gt;&lt;item duration=&quot;30&quot; level=&quot;1&quot; generateAgendaSlide=&quot;1&quot; showAgendaItem=&quot;1&quot; isBreak=&quot;0&quot; itemNo=&quot;3&quot; subItemNo=&quot;0&quot; topic=&quot;hh&quot; agendaSlideId=&quot;44954ab3-3e43-4881-bc1c-285b3c7644e0&quot; sectionId=&quot;{E909859D-233A-4095-9677-DD7BA8D01C28}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Reglerentwurf und Validierung"/>
  <p:tag name="EE4P_AGENDAWIZARD_PROPERTIES" val="61.12504/243.3892/233.2558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4"/>
  <p:tag name="EE4P_AGENDAWIZARD_PROPERTIES" val="31.12504/243.3892/25/31.5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ystemaufbau"/>
  <p:tag name="EE4P_AGENDAWIZARD_PROPERTIES" val="61.12504/206.8845/233.2558/31.504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3"/>
  <p:tag name="EE4P_AGENDAWIZARD_PROPERTIES" val="31.12504/206.8845/25/31.504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tand der Technik"/>
  <p:tag name="EE4P_AGENDAWIZARD_PROPERTIES" val="61.12504/170.3798/233.2558/31.504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2"/>
  <p:tag name="EE4P_AGENDAWIZARD_PROPERTIES" val="31.12504/170.3798/25/31.5047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Motivation und Grundlagen"/>
  <p:tag name="EE4P_AGENDAWIZARD_PROPERTIES" val="61.12504/133.875/233.2558/31.5047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1"/>
  <p:tag name="EE4P_AGENDAWIZARD_PROPERTIES" val="31.12504/133.875/25/31.5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Zusammenfassung und Ausblick"/>
  <p:tag name="EE4P_AGENDAWIZARD_PROPERTIES" val="61.12504/279.894/233.2558/31.5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5"/>
  <p:tag name="EE4P_AGENDAWIZARD_PROPERTIES" val="31.12504/279.894/2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Zusammenfassung und Ausblick"/>
  <p:tag name="EE4P_AGENDAWIZARD_PROPERTIES" val="61.12504/279.894/233.2558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5"/>
  <p:tag name="EE4P_AGENDAWIZARD_PROPERTIES" val="31.12504/279.894/25/31.50472"/>
</p:tagLst>
</file>

<file path=ppt/theme/theme1.xml><?xml version="1.0" encoding="utf-8"?>
<a:theme xmlns:a="http://schemas.openxmlformats.org/drawingml/2006/main" name="Titelfoli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AC16B009-AFFA-4495-AE57-B09ABBB6FD51}"/>
    </a:ext>
  </a:extLst>
</a:theme>
</file>

<file path=ppt/theme/theme2.xml><?xml version="1.0" encoding="utf-8"?>
<a:theme xmlns:a="http://schemas.openxmlformats.org/drawingml/2006/main" name="Inhaltsfolien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3000"/>
          </a:lnSpc>
          <a:defRPr sz="1400" dirty="0" err="1" smtClean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4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370F9FDD-E146-4643-ABE8-7FFA402BBFCD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1409</Words>
  <Application>Microsoft Office PowerPoint</Application>
  <PresentationFormat>Widescreen</PresentationFormat>
  <Paragraphs>240</Paragraphs>
  <Slides>49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Calibri</vt:lpstr>
      <vt:lpstr>CharterBT-Roman</vt:lpstr>
      <vt:lpstr>Courier New</vt:lpstr>
      <vt:lpstr>ElsevierGulliver</vt:lpstr>
      <vt:lpstr>ElsevierSans</vt:lpstr>
      <vt:lpstr>Open Sans</vt:lpstr>
      <vt:lpstr>Roboto</vt:lpstr>
      <vt:lpstr>Symbol</vt:lpstr>
      <vt:lpstr>Wingdings</vt:lpstr>
      <vt:lpstr>Titelfolie</vt:lpstr>
      <vt:lpstr>Inhaltsfolien</vt:lpstr>
      <vt:lpstr>think-cell Folie</vt:lpstr>
      <vt:lpstr>Methodical Approach for Analyzing Process Variables and Optimizing Boundary Conditions in Multi-Axis Robot Programs</vt:lpstr>
      <vt:lpstr>Table of Contents</vt:lpstr>
      <vt:lpstr>Growth of Industrial Robot Usage</vt:lpstr>
      <vt:lpstr>Industrial Applications of Robotics</vt:lpstr>
      <vt:lpstr>Manufacturing Methods</vt:lpstr>
      <vt:lpstr>Example: Traversing a path with different C rotation</vt:lpstr>
      <vt:lpstr>Shortcomings in Current Methodologies</vt:lpstr>
      <vt:lpstr>Elaboration of the Research Gap </vt:lpstr>
      <vt:lpstr>Extraction of Process Variables</vt:lpstr>
      <vt:lpstr>Incorporation of User-Defined Importance Factors</vt:lpstr>
      <vt:lpstr>Transforming Time-Series Data to Scalar Values </vt:lpstr>
      <vt:lpstr>General Process Analysis</vt:lpstr>
      <vt:lpstr>Boundary Condition Optimization</vt:lpstr>
      <vt:lpstr>Modeled Robot and Toolpath </vt:lpstr>
      <vt:lpstr>Extracting Joint Positions</vt:lpstr>
      <vt:lpstr>Local and Global Score</vt:lpstr>
      <vt:lpstr>Addition of A Second Redundant DoF in form of a Rotary-Tilt-Table</vt:lpstr>
      <vt:lpstr>Implementation of a PSO-Algorithm</vt:lpstr>
      <vt:lpstr>Valid Proof Of Concept</vt:lpstr>
      <vt:lpstr>Contact</vt:lpstr>
      <vt:lpstr>CNC machines</vt:lpstr>
      <vt:lpstr>Industrial Robot</vt:lpstr>
      <vt:lpstr>Manufacturing Systems with Redundant DoFs</vt:lpstr>
      <vt:lpstr>Singularity</vt:lpstr>
      <vt:lpstr>Interdependence of various parameters and elements</vt:lpstr>
      <vt:lpstr>Additional information for angular position of each joint</vt:lpstr>
      <vt:lpstr>Hard and soft limits with desired range</vt:lpstr>
      <vt:lpstr>Exemplary methods for energy usage calculations</vt:lpstr>
      <vt:lpstr>Rotation around the C-Axis of a welding torch</vt:lpstr>
      <vt:lpstr>Torch Orientation</vt:lpstr>
      <vt:lpstr>Optimization Loop With CAM Software in the Loop</vt:lpstr>
      <vt:lpstr>Modeled Robot</vt:lpstr>
      <vt:lpstr>Modeling a Basic Toolpath</vt:lpstr>
      <vt:lpstr>Rotation around the Z-axis for toolpath 1</vt:lpstr>
      <vt:lpstr>Toolpath 2 </vt:lpstr>
      <vt:lpstr>Toolpath 3</vt:lpstr>
      <vt:lpstr>G-code Variation </vt:lpstr>
      <vt:lpstr>Toolpath 2 and Score</vt:lpstr>
      <vt:lpstr>Toolpath 3 and Score</vt:lpstr>
      <vt:lpstr>PowerPoint Presentation</vt:lpstr>
      <vt:lpstr>Rotation toolpath 2</vt:lpstr>
      <vt:lpstr>Toolpath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Swarm Optimization </vt:lpstr>
    </vt:vector>
  </TitlesOfParts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Bernauer</dc:creator>
  <cp:lastModifiedBy>Nalivaika, Jan (ext) (T AMC FMP-DE)</cp:lastModifiedBy>
  <cp:revision>29</cp:revision>
  <cp:lastPrinted>2015-07-30T14:04:45Z</cp:lastPrinted>
  <dcterms:created xsi:type="dcterms:W3CDTF">2022-01-29T16:55:15Z</dcterms:created>
  <dcterms:modified xsi:type="dcterms:W3CDTF">2024-02-13T13:27:02Z</dcterms:modified>
</cp:coreProperties>
</file>